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4"/>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3D2E8-12E3-4D27-84CB-6E54098C9066}" type="datetimeFigureOut">
              <a:rPr lang="en-AU" smtClean="0"/>
              <a:t>29/07/2022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4F6B8-20D8-44C8-8A8F-4A489541E1AF}" type="slidenum">
              <a:rPr lang="en-AU" smtClean="0"/>
              <a:t>‹#›</a:t>
            </a:fld>
            <a:endParaRPr lang="en-AU"/>
          </a:p>
        </p:txBody>
      </p:sp>
    </p:spTree>
    <p:extLst>
      <p:ext uri="{BB962C8B-B14F-4D97-AF65-F5344CB8AC3E}">
        <p14:creationId xmlns:p14="http://schemas.microsoft.com/office/powerpoint/2010/main" val="409065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05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76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507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31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42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859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6284FC6-1104-4C09-8A5D-69436778EB1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90638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6284FC6-1104-4C09-8A5D-69436778EB1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93753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B478B47-E734-4386-A74D-F6B23D47720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742040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latin typeface="+mn-lt"/>
              </a:rPr>
              <a:t>The nervous and endocrine systems work together during homeostasis. The </a:t>
            </a:r>
          </a:p>
          <a:p>
            <a:r>
              <a:rPr lang="en-US" altLang="en-US" sz="1200" dirty="0">
                <a:latin typeface="+mn-lt"/>
              </a:rPr>
              <a:t>Nervous system executes a relatively fast response along neurons and the </a:t>
            </a:r>
          </a:p>
          <a:p>
            <a:r>
              <a:rPr lang="en-US" altLang="en-US" sz="1200" dirty="0">
                <a:latin typeface="+mn-lt"/>
              </a:rPr>
              <a:t>endocrine system executes a relatively slow response.</a:t>
            </a:r>
          </a:p>
          <a:p>
            <a:endParaRPr lang="en-US" altLang="en-US" dirty="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71E6535-7AA4-489E-924F-D9690D7D2D6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352533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08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155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715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511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E0BEA95-AC58-4BAC-AE73-73536781ABC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32206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A602973-12A1-4359-BD01-960A568A57D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7232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A602973-12A1-4359-BD01-960A568A57D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ct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56127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25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36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29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79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99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71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11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82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BF5369-5432-4AE9-86F7-474D09D070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21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GB"/>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7/29/2022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611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0605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80452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7/29/2022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765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706621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7/29/2022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759197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6730657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7/29/2022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59512010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7/29/2022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641836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7/29/2022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060250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7/29/2022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725513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33894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7/29/2022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329595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4161017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21508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7/29/2022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564678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756861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7/29/2022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928542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7/29/2022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8036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7/29/2022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0307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7/29/2022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701324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7/29/2022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9297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7/29/2022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96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7/29/2022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8830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Iz0Q9nTZCw4&amp;list=PLsMs3sjjy-pCcR8l3ohnIUhIiCwEjQB6K&amp;index=60&amp;t=13s"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ECD97-688D-4AE7-9838-6166202007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F6F41FD-105F-9345-98F2-0D3AD53F6D5D}"/>
              </a:ext>
            </a:extLst>
          </p:cNvPr>
          <p:cNvSpPr>
            <a:spLocks noGrp="1"/>
          </p:cNvSpPr>
          <p:nvPr>
            <p:ph type="ctrTitle"/>
          </p:nvPr>
        </p:nvSpPr>
        <p:spPr>
          <a:xfrm>
            <a:off x="4916251" y="1231506"/>
            <a:ext cx="6338958" cy="4394988"/>
          </a:xfrm>
        </p:spPr>
        <p:txBody>
          <a:bodyPr>
            <a:normAutofit/>
          </a:bodyPr>
          <a:lstStyle/>
          <a:p>
            <a:r>
              <a:rPr lang="en-US" sz="6600" dirty="0" err="1"/>
              <a:t>Yr</a:t>
            </a:r>
            <a:r>
              <a:rPr lang="en-US" sz="6600" dirty="0"/>
              <a:t> 12 </a:t>
            </a:r>
            <a:r>
              <a:rPr lang="en-US" sz="6600" dirty="0" err="1"/>
              <a:t>atar</a:t>
            </a:r>
            <a:r>
              <a:rPr lang="en-US" sz="6600" dirty="0"/>
              <a:t> biology</a:t>
            </a:r>
          </a:p>
        </p:txBody>
      </p:sp>
      <p:sp>
        <p:nvSpPr>
          <p:cNvPr id="10" name="Freeform: Shape 9">
            <a:extLst>
              <a:ext uri="{FF2B5EF4-FFF2-40B4-BE49-F238E27FC236}">
                <a16:creationId xmlns:a16="http://schemas.microsoft.com/office/drawing/2014/main" id="{0047FB3A-C0F9-4DD9-A4E0-B203F96AA2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sp>
      <p:sp>
        <p:nvSpPr>
          <p:cNvPr id="3" name="Subtitle 2">
            <a:extLst>
              <a:ext uri="{FF2B5EF4-FFF2-40B4-BE49-F238E27FC236}">
                <a16:creationId xmlns:a16="http://schemas.microsoft.com/office/drawing/2014/main" id="{94A54A6F-E733-DB4C-9998-378330E8BD2D}"/>
              </a:ext>
            </a:extLst>
          </p:cNvPr>
          <p:cNvSpPr>
            <a:spLocks noGrp="1"/>
          </p:cNvSpPr>
          <p:nvPr>
            <p:ph type="subTitle" idx="1"/>
          </p:nvPr>
        </p:nvSpPr>
        <p:spPr>
          <a:xfrm>
            <a:off x="566929" y="1565556"/>
            <a:ext cx="3112442" cy="3726888"/>
          </a:xfrm>
        </p:spPr>
        <p:txBody>
          <a:bodyPr anchor="ctr">
            <a:normAutofit/>
          </a:bodyPr>
          <a:lstStyle/>
          <a:p>
            <a:pPr algn="l"/>
            <a:r>
              <a:rPr lang="en-US" sz="2800" dirty="0" err="1"/>
              <a:t>Ms</a:t>
            </a:r>
            <a:r>
              <a:rPr lang="en-US" sz="2800" dirty="0"/>
              <a:t> Rayner </a:t>
            </a:r>
            <a:r>
              <a:rPr lang="en-US" sz="2800" dirty="0" smtClean="0"/>
              <a:t>2022</a:t>
            </a:r>
            <a:endParaRPr lang="en-US" sz="2800" dirty="0"/>
          </a:p>
        </p:txBody>
      </p:sp>
      <p:sp>
        <p:nvSpPr>
          <p:cNvPr id="12" name="Rectangle 11">
            <a:extLst>
              <a:ext uri="{FF2B5EF4-FFF2-40B4-BE49-F238E27FC236}">
                <a16:creationId xmlns:a16="http://schemas.microsoft.com/office/drawing/2014/main" id="{E5FCFD1D-1E9C-4E30-A7D3-F7C247FDC6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7108200"/>
      </p:ext>
    </p:extLst>
  </p:cSld>
  <p:clrMapOvr>
    <a:masterClrMapping/>
  </p:clrMapOvr>
  <mc:AlternateContent xmlns:mc="http://schemas.openxmlformats.org/markup-compatibility/2006" xmlns:p14="http://schemas.microsoft.com/office/powerpoint/2010/main">
    <mc:Choice Requires="p14">
      <p:transition spd="slow" p14:dur="2000" advTm="8444"/>
    </mc:Choice>
    <mc:Fallback xmlns="">
      <p:transition spd="slow" advTm="84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3"/>
          <p:cNvSpPr txBox="1">
            <a:spLocks noChangeArrowheads="1"/>
          </p:cNvSpPr>
          <p:nvPr/>
        </p:nvSpPr>
        <p:spPr bwMode="auto">
          <a:xfrm>
            <a:off x="7478713" y="58483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38932"/>
            <a:ext cx="7480300" cy="48387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449FCBA-3694-8544-B853-5E12D1975C37}"/>
              </a:ext>
            </a:extLst>
          </p:cNvPr>
          <p:cNvSpPr>
            <a:spLocks noGrp="1"/>
          </p:cNvSpPr>
          <p:nvPr>
            <p:ph type="title"/>
          </p:nvPr>
        </p:nvSpPr>
        <p:spPr>
          <a:xfrm>
            <a:off x="1034320" y="403381"/>
            <a:ext cx="10782925" cy="685800"/>
          </a:xfrm>
        </p:spPr>
        <p:txBody>
          <a:bodyPr>
            <a:noAutofit/>
          </a:body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sz="3000" b="1" dirty="0">
                <a:latin typeface="Calibri" panose="020F0502020204030204" pitchFamily="34" charset="0"/>
                <a:ea typeface="Calibri" panose="020F0502020204030204" pitchFamily="34" charset="0"/>
                <a:cs typeface="Times New Roman" panose="02020603050405020304" pitchFamily="18" charset="0"/>
              </a:rPr>
              <a:t>Give examples of internal environmental factors that organisms need to keep within a range</a:t>
            </a:r>
            <a:r>
              <a:rPr lang="en-AU" sz="3000" dirty="0"/>
              <a:t/>
            </a:r>
            <a:br>
              <a:rPr lang="en-AU" sz="3000" dirty="0"/>
            </a:br>
            <a:r>
              <a:rPr lang="en-AU" sz="3000" dirty="0">
                <a:latin typeface="Calibri" panose="020F0502020204030204" pitchFamily="34" charset="0"/>
                <a:ea typeface="Calibri" panose="020F0502020204030204" pitchFamily="34" charset="0"/>
                <a:cs typeface="Times New Roman" panose="02020603050405020304" pitchFamily="18" charset="0"/>
              </a:rPr>
              <a:t/>
            </a:r>
            <a:br>
              <a:rPr lang="en-AU"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3815371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708" y="2544720"/>
            <a:ext cx="10178322" cy="4944532"/>
          </a:xfrm>
        </p:spPr>
        <p:txBody>
          <a:bodyPr>
            <a:normAutofit/>
          </a:bodyPr>
          <a:lstStyle/>
          <a:p>
            <a:r>
              <a:rPr lang="en-AU" sz="2400" dirty="0"/>
              <a:t>The concentration if glucose, carbon dioxide, hydrogen ions in cells, interstitial fluid and blood plasma all affect cell function</a:t>
            </a:r>
          </a:p>
          <a:p>
            <a:r>
              <a:rPr lang="en-AU" sz="2400" dirty="0"/>
              <a:t>A by product of metabolism is carbon dioxide and heat</a:t>
            </a:r>
          </a:p>
          <a:p>
            <a:r>
              <a:rPr lang="en-AU" sz="2400" dirty="0"/>
              <a:t> An increase in carbon dioxide in cells causes a decrease in pH</a:t>
            </a:r>
          </a:p>
          <a:p>
            <a:pPr marL="0" indent="0">
              <a:buNone/>
            </a:pPr>
            <a:endParaRPr lang="en-AU" sz="2400" dirty="0"/>
          </a:p>
        </p:txBody>
      </p:sp>
      <p:sp>
        <p:nvSpPr>
          <p:cNvPr id="6" name="Title 1">
            <a:extLst>
              <a:ext uri="{FF2B5EF4-FFF2-40B4-BE49-F238E27FC236}">
                <a16:creationId xmlns:a16="http://schemas.microsoft.com/office/drawing/2014/main" id="{E9B4C500-981A-5C4E-8FE1-6626816E51B3}"/>
              </a:ext>
            </a:extLst>
          </p:cNvPr>
          <p:cNvSpPr txBox="1">
            <a:spLocks/>
          </p:cNvSpPr>
          <p:nvPr/>
        </p:nvSpPr>
        <p:spPr>
          <a:xfrm>
            <a:off x="1033071" y="1107539"/>
            <a:ext cx="10859125"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4: </a:t>
            </a:r>
            <a:r>
              <a:rPr kumimoji="0" lang="en-AU" sz="3000" b="1" i="0" u="none" strike="noStrike" kern="1200" cap="none" spc="0" normalizeH="0" baseline="0" noProof="0" dirty="0">
                <a:ln>
                  <a:noFill/>
                </a:ln>
                <a:solidFill>
                  <a:prstClr val="black"/>
                </a:solidFill>
                <a:effectLst/>
                <a:uLnTx/>
                <a:uFillTx/>
                <a:latin typeface="Gill Sans MT" panose="020B0502020104020203"/>
                <a:ea typeface="+mj-ea"/>
                <a:cs typeface="+mj-cs"/>
              </a:rPr>
              <a:t>Using specific examples provide reasons why organisms need to keep environmental factors within narrow ranges</a:t>
            </a:r>
            <a: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t/>
            </a:r>
            <a:b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b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3000" b="0" i="0" u="none" strike="noStrike" kern="1200" cap="none" spc="0" normalizeH="0" baseline="0" noProof="0" dirty="0">
              <a:ln>
                <a:noFill/>
              </a:ln>
              <a:solidFill>
                <a:prstClr val="black"/>
              </a:solidFill>
              <a:effectLst/>
              <a:uLnTx/>
              <a:uFillTx/>
              <a:latin typeface="Impact" panose="020B0806030902050204"/>
              <a:ea typeface="+mj-ea"/>
              <a:cs typeface="+mj-cs"/>
            </a:endParaRPr>
          </a:p>
        </p:txBody>
      </p:sp>
    </p:spTree>
    <p:extLst>
      <p:ext uri="{BB962C8B-B14F-4D97-AF65-F5344CB8AC3E}">
        <p14:creationId xmlns:p14="http://schemas.microsoft.com/office/powerpoint/2010/main" val="2441424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3472" y="2592396"/>
            <a:ext cx="10178322" cy="4944532"/>
          </a:xfrm>
        </p:spPr>
        <p:txBody>
          <a:bodyPr>
            <a:normAutofit/>
          </a:bodyPr>
          <a:lstStyle/>
          <a:p>
            <a:r>
              <a:rPr lang="en-AU" sz="2400" dirty="0"/>
              <a:t>The activities of enzymes are affected by body temperature &amp; pH</a:t>
            </a:r>
          </a:p>
          <a:p>
            <a:r>
              <a:rPr lang="en-AU" sz="2400" dirty="0"/>
              <a:t>The movement of materials across membranes is affected by water concentration, nutrients and ions (salts - sodium &amp; chloride) on either side of the membrane</a:t>
            </a:r>
          </a:p>
          <a:p>
            <a:r>
              <a:rPr lang="en-AU" sz="2400" dirty="0"/>
              <a:t>Biochemical pathways (</a:t>
            </a:r>
            <a:r>
              <a:rPr lang="en-US" altLang="en-US" sz="2400" dirty="0"/>
              <a:t>A</a:t>
            </a:r>
            <a:r>
              <a:rPr lang="en-AU" altLang="en-US" sz="2400" dirty="0">
                <a:solidFill>
                  <a:srgbClr val="000000"/>
                </a:solidFill>
              </a:rPr>
              <a:t> </a:t>
            </a:r>
            <a:r>
              <a:rPr lang="en-AU" altLang="en-US" sz="2400" dirty="0"/>
              <a:t>linked series of chemical reactions in living organisms</a:t>
            </a:r>
            <a:r>
              <a:rPr lang="en-AU" altLang="en-US" sz="2400" dirty="0">
                <a:solidFill>
                  <a:srgbClr val="000000"/>
                </a:solidFill>
              </a:rPr>
              <a:t>) </a:t>
            </a:r>
            <a:r>
              <a:rPr lang="en-AU" sz="2400" dirty="0"/>
              <a:t>can be disrupted and cells can be killed by small changes such as those listed above</a:t>
            </a:r>
          </a:p>
          <a:p>
            <a:pPr marL="0" indent="0">
              <a:buNone/>
            </a:pPr>
            <a:endParaRPr lang="en-AU" sz="2400" dirty="0"/>
          </a:p>
        </p:txBody>
      </p:sp>
      <p:sp>
        <p:nvSpPr>
          <p:cNvPr id="4" name="Title 1">
            <a:extLst>
              <a:ext uri="{FF2B5EF4-FFF2-40B4-BE49-F238E27FC236}">
                <a16:creationId xmlns:a16="http://schemas.microsoft.com/office/drawing/2014/main" id="{CAA1B51E-48F6-1E4B-9997-9762F61533A1}"/>
              </a:ext>
            </a:extLst>
          </p:cNvPr>
          <p:cNvSpPr txBox="1">
            <a:spLocks/>
          </p:cNvSpPr>
          <p:nvPr/>
        </p:nvSpPr>
        <p:spPr>
          <a:xfrm>
            <a:off x="1033071" y="1107539"/>
            <a:ext cx="10859125"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4: </a:t>
            </a:r>
            <a:r>
              <a:rPr kumimoji="0" lang="en-AU" sz="3000" b="1" i="0" u="none" strike="noStrike" kern="1200" cap="none" spc="0" normalizeH="0" baseline="0" noProof="0" dirty="0">
                <a:ln>
                  <a:noFill/>
                </a:ln>
                <a:solidFill>
                  <a:prstClr val="black"/>
                </a:solidFill>
                <a:effectLst/>
                <a:uLnTx/>
                <a:uFillTx/>
                <a:latin typeface="Gill Sans MT" panose="020B0502020104020203"/>
                <a:ea typeface="+mj-ea"/>
                <a:cs typeface="+mj-cs"/>
              </a:rPr>
              <a:t>Using specific examples provide reasons why organisms need to keep environmental factors within narrow ranges</a:t>
            </a:r>
            <a: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t/>
            </a:r>
            <a:b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b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3000" b="0" i="0" u="none" strike="noStrike" kern="1200" cap="none" spc="0" normalizeH="0" baseline="0" noProof="0" dirty="0">
              <a:ln>
                <a:noFill/>
              </a:ln>
              <a:solidFill>
                <a:prstClr val="black"/>
              </a:solidFill>
              <a:effectLst/>
              <a:uLnTx/>
              <a:uFillTx/>
              <a:latin typeface="Impact" panose="020B0806030902050204"/>
              <a:ea typeface="+mj-ea"/>
              <a:cs typeface="+mj-cs"/>
            </a:endParaRPr>
          </a:p>
        </p:txBody>
      </p:sp>
    </p:spTree>
    <p:extLst>
      <p:ext uri="{BB962C8B-B14F-4D97-AF65-F5344CB8AC3E}">
        <p14:creationId xmlns:p14="http://schemas.microsoft.com/office/powerpoint/2010/main" val="231876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069476"/>
            <a:ext cx="10178322" cy="3593591"/>
          </a:xfrm>
        </p:spPr>
        <p:txBody>
          <a:bodyPr>
            <a:noAutofit/>
          </a:bodyPr>
          <a:lstStyle/>
          <a:p>
            <a:r>
              <a:rPr lang="en-AU" sz="2400" dirty="0">
                <a:solidFill>
                  <a:srgbClr val="00B050"/>
                </a:solidFill>
              </a:rPr>
              <a:t>Diseases</a:t>
            </a:r>
            <a:r>
              <a:rPr lang="en-AU" sz="2400" dirty="0"/>
              <a:t>, trauma, toxic substances and extremes in the internal and external environment can interfere with homeostasis</a:t>
            </a:r>
          </a:p>
          <a:p>
            <a:r>
              <a:rPr lang="en-AU" sz="2400" dirty="0"/>
              <a:t>Responding to these changes and correcting them back to normal is essential so biochemical processes/pathways can be maintained. The process of how this is achieved by organisms is referred to as a </a:t>
            </a:r>
            <a:r>
              <a:rPr lang="en-AU" sz="2400" dirty="0">
                <a:solidFill>
                  <a:schemeClr val="accent1"/>
                </a:solidFill>
              </a:rPr>
              <a:t>feedback mechanism</a:t>
            </a:r>
          </a:p>
          <a:p>
            <a:pPr marL="0" indent="0">
              <a:buNone/>
            </a:pPr>
            <a:endParaRPr lang="en-AU" sz="2400" dirty="0">
              <a:solidFill>
                <a:schemeClr val="accent1"/>
              </a:solidFill>
            </a:endParaRPr>
          </a:p>
          <a:p>
            <a:pPr marL="0" indent="0">
              <a:buNone/>
            </a:pPr>
            <a:endParaRPr lang="en-AU" sz="2400" dirty="0"/>
          </a:p>
        </p:txBody>
      </p:sp>
      <p:sp>
        <p:nvSpPr>
          <p:cNvPr id="4" name="Title 1">
            <a:extLst>
              <a:ext uri="{FF2B5EF4-FFF2-40B4-BE49-F238E27FC236}">
                <a16:creationId xmlns:a16="http://schemas.microsoft.com/office/drawing/2014/main" id="{CBAA2B8B-46B0-E648-9240-0C081C0E335B}"/>
              </a:ext>
            </a:extLst>
          </p:cNvPr>
          <p:cNvSpPr>
            <a:spLocks noGrp="1"/>
          </p:cNvSpPr>
          <p:nvPr>
            <p:ph type="title"/>
          </p:nvPr>
        </p:nvSpPr>
        <p:spPr>
          <a:xfrm>
            <a:off x="1227944" y="504853"/>
            <a:ext cx="9736112" cy="685800"/>
          </a:xfrm>
        </p:spPr>
        <p:txBody>
          <a:bodyPr>
            <a:noAutofit/>
          </a:body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sz="3000" b="1" dirty="0">
                <a:latin typeface="Calibri" panose="020F0502020204030204" pitchFamily="34" charset="0"/>
                <a:ea typeface="Calibri" panose="020F0502020204030204" pitchFamily="34" charset="0"/>
                <a:cs typeface="Times New Roman" panose="02020603050405020304" pitchFamily="18" charset="0"/>
              </a:rPr>
              <a:t>State how organisms maintain homeostasis</a:t>
            </a:r>
            <a:r>
              <a:rPr lang="en-AU" sz="3000" dirty="0">
                <a:latin typeface="Calibri" panose="020F0502020204030204" pitchFamily="34" charset="0"/>
                <a:ea typeface="Calibri" panose="020F0502020204030204" pitchFamily="34" charset="0"/>
                <a:cs typeface="Times New Roman" panose="02020603050405020304" pitchFamily="18" charset="0"/>
              </a:rPr>
              <a:t/>
            </a:r>
            <a:br>
              <a:rPr lang="en-AU"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138354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F017C-DD67-5248-A0A6-6C424C034431}"/>
              </a:ext>
            </a:extLst>
          </p:cNvPr>
          <p:cNvSpPr>
            <a:spLocks noGrp="1"/>
          </p:cNvSpPr>
          <p:nvPr>
            <p:ph idx="1"/>
          </p:nvPr>
        </p:nvSpPr>
        <p:spPr>
          <a:xfrm>
            <a:off x="1251677" y="1874517"/>
            <a:ext cx="10560571" cy="3593591"/>
          </a:xfrm>
        </p:spPr>
        <p:txBody>
          <a:bodyPr/>
          <a:lstStyle/>
          <a:p>
            <a:r>
              <a:rPr lang="en-AU" altLang="en-US" sz="2400" dirty="0"/>
              <a:t>Two stages of homeostatic regulation: </a:t>
            </a:r>
          </a:p>
          <a:p>
            <a:pPr marL="914400" lvl="1" indent="-457200">
              <a:buFont typeface="+mj-lt"/>
              <a:buAutoNum type="arabicPeriod"/>
            </a:pPr>
            <a:r>
              <a:rPr lang="en-AU" altLang="en-US" sz="2400" dirty="0"/>
              <a:t>detection of a change from the stable state, known as the stimulus; </a:t>
            </a:r>
          </a:p>
          <a:p>
            <a:pPr marL="914400" lvl="1" indent="-457200">
              <a:buFont typeface="+mj-lt"/>
              <a:buAutoNum type="arabicPeriod"/>
            </a:pPr>
            <a:r>
              <a:rPr lang="en-AU" altLang="en-US" sz="2400" dirty="0"/>
              <a:t>response to the stimulus, described as counteracting the change. </a:t>
            </a:r>
          </a:p>
          <a:p>
            <a:r>
              <a:rPr lang="en-AU" altLang="en-US" sz="2400" dirty="0"/>
              <a:t>This is called the </a:t>
            </a:r>
            <a:r>
              <a:rPr lang="en-AU" altLang="en-US" sz="2400" dirty="0">
                <a:solidFill>
                  <a:schemeClr val="accent1"/>
                </a:solidFill>
              </a:rPr>
              <a:t>stimulus-response model</a:t>
            </a:r>
          </a:p>
          <a:p>
            <a:endParaRPr lang="en-US" dirty="0"/>
          </a:p>
        </p:txBody>
      </p:sp>
      <p:pic>
        <p:nvPicPr>
          <p:cNvPr id="1026" name="Picture 2" descr="Stimulus-Response | BioNinja">
            <a:extLst>
              <a:ext uri="{FF2B5EF4-FFF2-40B4-BE49-F238E27FC236}">
                <a16:creationId xmlns:a16="http://schemas.microsoft.com/office/drawing/2014/main" id="{55712830-DB7D-DA45-B0B6-A342395E2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357" y="3671312"/>
            <a:ext cx="4951751" cy="308316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160D54C-7BD3-0A4C-846B-EDE1B2781BA7}"/>
              </a:ext>
            </a:extLst>
          </p:cNvPr>
          <p:cNvSpPr txBox="1">
            <a:spLocks/>
          </p:cNvSpPr>
          <p:nvPr/>
        </p:nvSpPr>
        <p:spPr>
          <a:xfrm>
            <a:off x="1061800" y="1531617"/>
            <a:ext cx="10940323"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6: </a:t>
            </a:r>
            <a:r>
              <a:rPr kumimoji="0" lang="en-AU" sz="3000" b="1" i="0" u="none" strike="noStrike" kern="1200" cap="none" spc="0" normalizeH="0" baseline="0" noProof="0" dirty="0">
                <a:ln>
                  <a:noFill/>
                </a:ln>
                <a:solidFill>
                  <a:prstClr val="black"/>
                </a:solidFill>
                <a:effectLst/>
                <a:uLnTx/>
                <a:uFillTx/>
                <a:latin typeface="Gill Sans MT" panose="020B0502020104020203"/>
                <a:ea typeface="+mj-ea"/>
                <a:cs typeface="+mj-cs"/>
              </a:rPr>
              <a:t>State </a:t>
            </a:r>
            <a:r>
              <a:rPr kumimoji="0" lang="en-AU"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name of the model used to describe how organisms maintain homeostasis and the 2 stages of this model</a:t>
            </a:r>
            <a: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t/>
            </a:r>
            <a:b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b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t/>
            </a:r>
            <a:b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b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3000" b="0" i="0" u="none" strike="noStrike" kern="1200" cap="none" spc="0" normalizeH="0" baseline="0" noProof="0" dirty="0">
              <a:ln>
                <a:noFill/>
              </a:ln>
              <a:solidFill>
                <a:prstClr val="black"/>
              </a:solidFill>
              <a:effectLst/>
              <a:uLnTx/>
              <a:uFillTx/>
              <a:latin typeface="Impact" panose="020B0806030902050204"/>
              <a:ea typeface="+mj-ea"/>
              <a:cs typeface="+mj-cs"/>
            </a:endParaRPr>
          </a:p>
        </p:txBody>
      </p:sp>
    </p:spTree>
    <p:extLst>
      <p:ext uri="{BB962C8B-B14F-4D97-AF65-F5344CB8AC3E}">
        <p14:creationId xmlns:p14="http://schemas.microsoft.com/office/powerpoint/2010/main" val="29961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8951" t="7470" r="7188" b="4446"/>
          <a:stretch/>
        </p:blipFill>
        <p:spPr>
          <a:xfrm>
            <a:off x="2201047" y="1175221"/>
            <a:ext cx="7213886" cy="5682779"/>
          </a:xfrm>
          <a:prstGeom prst="rect">
            <a:avLst/>
          </a:prstGeom>
        </p:spPr>
      </p:pic>
      <p:sp>
        <p:nvSpPr>
          <p:cNvPr id="6" name="Title 1">
            <a:extLst>
              <a:ext uri="{FF2B5EF4-FFF2-40B4-BE49-F238E27FC236}">
                <a16:creationId xmlns:a16="http://schemas.microsoft.com/office/drawing/2014/main" id="{F262F05E-1486-F046-8BB7-3E0E595772FD}"/>
              </a:ext>
            </a:extLst>
          </p:cNvPr>
          <p:cNvSpPr txBox="1">
            <a:spLocks/>
          </p:cNvSpPr>
          <p:nvPr/>
        </p:nvSpPr>
        <p:spPr>
          <a:xfrm>
            <a:off x="982737" y="832321"/>
            <a:ext cx="10904461"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7:  </a:t>
            </a:r>
            <a:r>
              <a:rPr kumimoji="0" lang="en-AU" sz="3000" b="1" i="0" u="none" strike="noStrike" kern="1200" cap="none" spc="0" normalizeH="0" baseline="0" noProof="0" dirty="0">
                <a:ln>
                  <a:noFill/>
                </a:ln>
                <a:solidFill>
                  <a:prstClr val="black"/>
                </a:solidFill>
                <a:effectLst/>
                <a:uLnTx/>
                <a:uFillTx/>
                <a:latin typeface="Gill Sans MT" panose="020B0502020104020203"/>
                <a:ea typeface="+mj-ea"/>
                <a:cs typeface="+mj-cs"/>
              </a:rPr>
              <a:t>State the systems involved in maintain homeostasis</a:t>
            </a:r>
            <a: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t/>
            </a:r>
            <a:b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b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3000" b="0" i="0" u="none" strike="noStrike" kern="1200" cap="none" spc="0" normalizeH="0" baseline="0" noProof="0" dirty="0">
              <a:ln>
                <a:noFill/>
              </a:ln>
              <a:solidFill>
                <a:prstClr val="black"/>
              </a:solidFill>
              <a:effectLst/>
              <a:uLnTx/>
              <a:uFillTx/>
              <a:latin typeface="Impact" panose="020B0806030902050204"/>
              <a:ea typeface="+mj-ea"/>
              <a:cs typeface="+mj-cs"/>
            </a:endParaRPr>
          </a:p>
        </p:txBody>
      </p:sp>
    </p:spTree>
    <p:extLst>
      <p:ext uri="{BB962C8B-B14F-4D97-AF65-F5344CB8AC3E}">
        <p14:creationId xmlns:p14="http://schemas.microsoft.com/office/powerpoint/2010/main" val="620755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3"/>
          <p:cNvSpPr txBox="1">
            <a:spLocks noChangeArrowheads="1"/>
          </p:cNvSpPr>
          <p:nvPr/>
        </p:nvSpPr>
        <p:spPr bwMode="auto">
          <a:xfrm>
            <a:off x="1038764" y="1409002"/>
            <a:ext cx="107583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There are millions of external and internal receptors that allow an organism to respond to stimuli.</a:t>
            </a:r>
          </a:p>
        </p:txBody>
      </p:sp>
      <p:sp>
        <p:nvSpPr>
          <p:cNvPr id="7" name="Title 1">
            <a:extLst>
              <a:ext uri="{FF2B5EF4-FFF2-40B4-BE49-F238E27FC236}">
                <a16:creationId xmlns:a16="http://schemas.microsoft.com/office/drawing/2014/main" id="{8271B11A-ADAB-094C-AB34-F4C8C2355338}"/>
              </a:ext>
            </a:extLst>
          </p:cNvPr>
          <p:cNvSpPr txBox="1">
            <a:spLocks/>
          </p:cNvSpPr>
          <p:nvPr/>
        </p:nvSpPr>
        <p:spPr>
          <a:xfrm>
            <a:off x="1146159" y="768172"/>
            <a:ext cx="1063346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8: </a:t>
            </a:r>
            <a:r>
              <a:rPr kumimoji="0" lang="en-AU" sz="3000" b="1" i="0" u="none" strike="noStrike" kern="1200" cap="none" spc="0" normalizeH="0" baseline="0" noProof="0" dirty="0">
                <a:ln>
                  <a:noFill/>
                </a:ln>
                <a:solidFill>
                  <a:prstClr val="black"/>
                </a:solidFill>
                <a:effectLst/>
                <a:uLnTx/>
                <a:uFillTx/>
                <a:latin typeface="Gill Sans MT" panose="020B0502020104020203"/>
                <a:ea typeface="+mj-ea"/>
                <a:cs typeface="+mj-cs"/>
              </a:rPr>
              <a:t>State how stimuli are detected in animals</a:t>
            </a:r>
            <a: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t/>
            </a:r>
            <a:b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b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3000" b="0" i="0" u="none" strike="noStrike" kern="1200" cap="none" spc="0" normalizeH="0" baseline="0" noProof="0" dirty="0">
              <a:ln>
                <a:noFill/>
              </a:ln>
              <a:solidFill>
                <a:prstClr val="black"/>
              </a:solidFill>
              <a:effectLst/>
              <a:uLnTx/>
              <a:uFillTx/>
              <a:latin typeface="Impact" panose="020B0806030902050204"/>
              <a:ea typeface="+mj-ea"/>
              <a:cs typeface="+mj-cs"/>
            </a:endParaRPr>
          </a:p>
        </p:txBody>
      </p:sp>
    </p:spTree>
    <p:extLst>
      <p:ext uri="{BB962C8B-B14F-4D97-AF65-F5344CB8AC3E}">
        <p14:creationId xmlns:p14="http://schemas.microsoft.com/office/powerpoint/2010/main" val="119114135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3"/>
          <p:cNvSpPr txBox="1">
            <a:spLocks noChangeArrowheads="1"/>
          </p:cNvSpPr>
          <p:nvPr/>
        </p:nvSpPr>
        <p:spPr bwMode="auto">
          <a:xfrm>
            <a:off x="1038764" y="1409002"/>
            <a:ext cx="107583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There are millions of external and internal receptors that allow an organism to respond to stimuli.</a:t>
            </a:r>
          </a:p>
        </p:txBody>
      </p:sp>
      <p:graphicFrame>
        <p:nvGraphicFramePr>
          <p:cNvPr id="10" name="Table 9"/>
          <p:cNvGraphicFramePr>
            <a:graphicFrameLocks noGrp="1"/>
          </p:cNvGraphicFramePr>
          <p:nvPr/>
        </p:nvGraphicFramePr>
        <p:xfrm>
          <a:off x="1083734" y="2268683"/>
          <a:ext cx="10589457" cy="4580835"/>
        </p:xfrm>
        <a:graphic>
          <a:graphicData uri="http://schemas.openxmlformats.org/drawingml/2006/table">
            <a:tbl>
              <a:tblPr firstRow="1" bandRow="1">
                <a:tableStyleId>{5C22544A-7EE6-4342-B048-85BDC9FD1C3A}</a:tableStyleId>
              </a:tblPr>
              <a:tblGrid>
                <a:gridCol w="1972433">
                  <a:extLst>
                    <a:ext uri="{9D8B030D-6E8A-4147-A177-3AD203B41FA5}">
                      <a16:colId xmlns:a16="http://schemas.microsoft.com/office/drawing/2014/main" val="20000"/>
                    </a:ext>
                  </a:extLst>
                </a:gridCol>
                <a:gridCol w="6013963">
                  <a:extLst>
                    <a:ext uri="{9D8B030D-6E8A-4147-A177-3AD203B41FA5}">
                      <a16:colId xmlns:a16="http://schemas.microsoft.com/office/drawing/2014/main" val="20001"/>
                    </a:ext>
                  </a:extLst>
                </a:gridCol>
                <a:gridCol w="2603061">
                  <a:extLst>
                    <a:ext uri="{9D8B030D-6E8A-4147-A177-3AD203B41FA5}">
                      <a16:colId xmlns:a16="http://schemas.microsoft.com/office/drawing/2014/main" val="20002"/>
                    </a:ext>
                  </a:extLst>
                </a:gridCol>
              </a:tblGrid>
              <a:tr h="459483">
                <a:tc>
                  <a:txBody>
                    <a:bodyPr/>
                    <a:lstStyle/>
                    <a:p>
                      <a:r>
                        <a:rPr lang="en-AU" sz="2000" dirty="0"/>
                        <a:t>Type</a:t>
                      </a:r>
                    </a:p>
                  </a:txBody>
                  <a:tcPr marL="91460" marR="91460" marT="45722" marB="45722"/>
                </a:tc>
                <a:tc>
                  <a:txBody>
                    <a:bodyPr/>
                    <a:lstStyle/>
                    <a:p>
                      <a:r>
                        <a:rPr lang="en-AU" sz="2000" dirty="0"/>
                        <a:t>Stimuli</a:t>
                      </a:r>
                    </a:p>
                  </a:txBody>
                  <a:tcPr marL="91460" marR="91460" marT="45722" marB="45722"/>
                </a:tc>
                <a:tc>
                  <a:txBody>
                    <a:bodyPr/>
                    <a:lstStyle/>
                    <a:p>
                      <a:r>
                        <a:rPr lang="en-AU" sz="2000" dirty="0"/>
                        <a:t>Location in animals</a:t>
                      </a:r>
                    </a:p>
                  </a:txBody>
                  <a:tcPr marL="91460" marR="91460" marT="45722" marB="45722"/>
                </a:tc>
                <a:extLst>
                  <a:ext uri="{0D108BD9-81ED-4DB2-BD59-A6C34878D82A}">
                    <a16:rowId xmlns:a16="http://schemas.microsoft.com/office/drawing/2014/main" val="10000"/>
                  </a:ext>
                </a:extLst>
              </a:tr>
              <a:tr h="707576">
                <a:tc>
                  <a:txBody>
                    <a:bodyPr/>
                    <a:lstStyle/>
                    <a:p>
                      <a:r>
                        <a:rPr lang="en-AU" sz="2000" b="0" i="0" u="none" strike="noStrike" kern="1200" baseline="0" dirty="0">
                          <a:solidFill>
                            <a:schemeClr val="dk1"/>
                          </a:solidFill>
                          <a:latin typeface="+mn-lt"/>
                          <a:ea typeface="+mn-ea"/>
                          <a:cs typeface="+mn-cs"/>
                        </a:rPr>
                        <a:t>Chemoreceptor</a:t>
                      </a:r>
                      <a:endParaRPr lang="en-AU" sz="2000" dirty="0"/>
                    </a:p>
                  </a:txBody>
                  <a:tcPr marL="91460" marR="91460" marT="45722" marB="45722"/>
                </a:tc>
                <a:tc>
                  <a:txBody>
                    <a:bodyPr/>
                    <a:lstStyle/>
                    <a:p>
                      <a:r>
                        <a:rPr lang="en-AU" sz="2000" b="0" i="0" u="none" strike="noStrike" kern="1200" baseline="0" dirty="0">
                          <a:solidFill>
                            <a:schemeClr val="dk1"/>
                          </a:solidFill>
                          <a:latin typeface="+mn-lt"/>
                          <a:ea typeface="+mn-ea"/>
                          <a:cs typeface="+mn-cs"/>
                        </a:rPr>
                        <a:t>(Internal receptors)</a:t>
                      </a:r>
                    </a:p>
                    <a:p>
                      <a:r>
                        <a:rPr lang="en-GB" sz="2000" b="0" i="0" u="none" strike="noStrike" kern="1200" baseline="0" dirty="0">
                          <a:solidFill>
                            <a:schemeClr val="dk1"/>
                          </a:solidFill>
                          <a:latin typeface="+mn-lt"/>
                          <a:ea typeface="+mn-ea"/>
                          <a:cs typeface="+mn-cs"/>
                        </a:rPr>
                        <a:t>Detect oxygen and ion levels</a:t>
                      </a:r>
                      <a:endParaRPr lang="en-AU" sz="2000" dirty="0"/>
                    </a:p>
                  </a:txBody>
                  <a:tcPr marL="91460" marR="91460" marT="45722" marB="45722"/>
                </a:tc>
                <a:tc>
                  <a:txBody>
                    <a:bodyPr/>
                    <a:lstStyle/>
                    <a:p>
                      <a:r>
                        <a:rPr lang="en-AU" sz="2000" b="0" i="0" u="none" strike="noStrike" kern="1200" baseline="0" dirty="0">
                          <a:solidFill>
                            <a:schemeClr val="dk1"/>
                          </a:solidFill>
                          <a:latin typeface="+mn-lt"/>
                          <a:ea typeface="+mn-ea"/>
                          <a:cs typeface="+mn-cs"/>
                        </a:rPr>
                        <a:t>Aorta, carotid arteries</a:t>
                      </a:r>
                      <a:endParaRPr lang="en-AU" sz="2000" baseline="30000" dirty="0"/>
                    </a:p>
                  </a:txBody>
                  <a:tcPr marL="91460" marR="91460" marT="45722" marB="45722"/>
                </a:tc>
                <a:extLst>
                  <a:ext uri="{0D108BD9-81ED-4DB2-BD59-A6C34878D82A}">
                    <a16:rowId xmlns:a16="http://schemas.microsoft.com/office/drawing/2014/main" val="10001"/>
                  </a:ext>
                </a:extLst>
              </a:tr>
              <a:tr h="957307">
                <a:tc>
                  <a:txBody>
                    <a:bodyPr/>
                    <a:lstStyle/>
                    <a:p>
                      <a:r>
                        <a:rPr lang="en-AU" sz="2000" b="0" i="0" u="none" strike="noStrike" kern="1200" baseline="0" dirty="0">
                          <a:solidFill>
                            <a:schemeClr val="dk1"/>
                          </a:solidFill>
                          <a:latin typeface="+mn-lt"/>
                          <a:ea typeface="+mn-ea"/>
                          <a:cs typeface="+mn-cs"/>
                        </a:rPr>
                        <a:t>Osmoreceptor</a:t>
                      </a:r>
                      <a:endParaRPr lang="en-AU" sz="2000" dirty="0"/>
                    </a:p>
                  </a:txBody>
                  <a:tcPr marL="91460" marR="91460" marT="45722" marB="45722"/>
                </a:tc>
                <a:tc>
                  <a:txBody>
                    <a:bodyPr/>
                    <a:lstStyle/>
                    <a:p>
                      <a:r>
                        <a:rPr lang="en-AU" sz="2000" b="0" i="0" u="none" strike="noStrike" kern="1200" baseline="0" dirty="0">
                          <a:solidFill>
                            <a:schemeClr val="dk1"/>
                          </a:solidFill>
                          <a:latin typeface="+mn-lt"/>
                          <a:ea typeface="+mn-ea"/>
                          <a:cs typeface="+mn-cs"/>
                        </a:rPr>
                        <a:t>(Internal receptors)</a:t>
                      </a:r>
                    </a:p>
                    <a:p>
                      <a:r>
                        <a:rPr lang="en-GB" sz="2000" b="0" i="0" u="none" strike="noStrike" kern="1200" baseline="0" dirty="0">
                          <a:solidFill>
                            <a:schemeClr val="dk1"/>
                          </a:solidFill>
                          <a:latin typeface="+mn-lt"/>
                          <a:ea typeface="+mn-ea"/>
                          <a:cs typeface="+mn-cs"/>
                        </a:rPr>
                        <a:t>Detect changes in osmotic pressure in blood (changes in blood water </a:t>
                      </a:r>
                      <a:r>
                        <a:rPr lang="en-AU" sz="2000" b="0" i="0" u="none" strike="noStrike" kern="1200" baseline="0" dirty="0">
                          <a:solidFill>
                            <a:schemeClr val="dk1"/>
                          </a:solidFill>
                          <a:latin typeface="+mn-lt"/>
                          <a:ea typeface="+mn-ea"/>
                          <a:cs typeface="+mn-cs"/>
                        </a:rPr>
                        <a:t>concentration)</a:t>
                      </a:r>
                      <a:endParaRPr lang="en-AU" sz="2000" dirty="0"/>
                    </a:p>
                  </a:txBody>
                  <a:tcPr marL="91460" marR="91460" marT="45722" marB="45722"/>
                </a:tc>
                <a:tc>
                  <a:txBody>
                    <a:bodyPr/>
                    <a:lstStyle/>
                    <a:p>
                      <a:r>
                        <a:rPr lang="en-AU" sz="2000" b="0" i="0" u="none" strike="noStrike" kern="1200" baseline="0" dirty="0">
                          <a:solidFill>
                            <a:schemeClr val="dk1"/>
                          </a:solidFill>
                          <a:latin typeface="+mn-lt"/>
                          <a:ea typeface="+mn-ea"/>
                          <a:cs typeface="+mn-cs"/>
                        </a:rPr>
                        <a:t>Hypothalamus</a:t>
                      </a:r>
                      <a:endParaRPr lang="en-AU" sz="2000" baseline="30000" dirty="0"/>
                    </a:p>
                  </a:txBody>
                  <a:tcPr marL="91460" marR="91460" marT="45722" marB="45722"/>
                </a:tc>
                <a:extLst>
                  <a:ext uri="{0D108BD9-81ED-4DB2-BD59-A6C34878D82A}">
                    <a16:rowId xmlns:a16="http://schemas.microsoft.com/office/drawing/2014/main" val="10002"/>
                  </a:ext>
                </a:extLst>
              </a:tr>
              <a:tr h="951476">
                <a:tc>
                  <a:txBody>
                    <a:bodyPr/>
                    <a:lstStyle/>
                    <a:p>
                      <a:r>
                        <a:rPr lang="en-AU" sz="2000" b="0" i="0" u="none" strike="noStrike" kern="1200" baseline="0" dirty="0">
                          <a:solidFill>
                            <a:schemeClr val="dk1"/>
                          </a:solidFill>
                          <a:latin typeface="+mn-lt"/>
                          <a:ea typeface="+mn-ea"/>
                          <a:cs typeface="+mn-cs"/>
                        </a:rPr>
                        <a:t>Photoreceptor</a:t>
                      </a:r>
                      <a:endParaRPr lang="en-AU" sz="2000" dirty="0"/>
                    </a:p>
                  </a:txBody>
                  <a:tcPr marL="91460" marR="91460" marT="45722" marB="45722"/>
                </a:tc>
                <a:tc>
                  <a:txBody>
                    <a:bodyPr/>
                    <a:lstStyle/>
                    <a:p>
                      <a:r>
                        <a:rPr lang="en-AU" sz="2000" b="0" i="0" u="none" strike="noStrike" kern="1200" baseline="0" dirty="0">
                          <a:solidFill>
                            <a:schemeClr val="dk1"/>
                          </a:solidFill>
                          <a:latin typeface="+mn-lt"/>
                          <a:ea typeface="+mn-ea"/>
                          <a:cs typeface="+mn-cs"/>
                        </a:rPr>
                        <a:t>(External receptors)</a:t>
                      </a:r>
                    </a:p>
                    <a:p>
                      <a:r>
                        <a:rPr lang="en-AU" sz="2000" b="0" i="0" u="none" strike="noStrike" kern="1200" baseline="0" dirty="0">
                          <a:solidFill>
                            <a:schemeClr val="dk1"/>
                          </a:solidFill>
                          <a:latin typeface="+mn-lt"/>
                          <a:ea typeface="+mn-ea"/>
                          <a:cs typeface="+mn-cs"/>
                        </a:rPr>
                        <a:t>Light</a:t>
                      </a:r>
                      <a:endParaRPr lang="en-AU" sz="2000" dirty="0"/>
                    </a:p>
                  </a:txBody>
                  <a:tcPr marL="91460" marR="91460" marT="45722" marB="45722"/>
                </a:tc>
                <a:tc>
                  <a:txBody>
                    <a:bodyPr/>
                    <a:lstStyle/>
                    <a:p>
                      <a:r>
                        <a:rPr lang="en-GB" sz="2000" b="0" i="0" u="none" strike="noStrike" kern="1200" baseline="0" dirty="0">
                          <a:solidFill>
                            <a:schemeClr val="dk1"/>
                          </a:solidFill>
                          <a:latin typeface="+mn-lt"/>
                          <a:ea typeface="+mn-ea"/>
                          <a:cs typeface="+mn-cs"/>
                        </a:rPr>
                        <a:t>Eyes; light-sensitive cells on body </a:t>
                      </a:r>
                      <a:r>
                        <a:rPr lang="en-AU" sz="2000" b="0" i="0" u="none" strike="noStrike" kern="1200" baseline="0" dirty="0">
                          <a:solidFill>
                            <a:schemeClr val="dk1"/>
                          </a:solidFill>
                          <a:latin typeface="+mn-lt"/>
                          <a:ea typeface="+mn-ea"/>
                          <a:cs typeface="+mn-cs"/>
                        </a:rPr>
                        <a:t>surface of some invertebrates</a:t>
                      </a:r>
                      <a:endParaRPr lang="en-AU" sz="2000" baseline="30000" dirty="0"/>
                    </a:p>
                  </a:txBody>
                  <a:tcPr marL="91460" marR="91460" marT="45722" marB="45722"/>
                </a:tc>
                <a:extLst>
                  <a:ext uri="{0D108BD9-81ED-4DB2-BD59-A6C34878D82A}">
                    <a16:rowId xmlns:a16="http://schemas.microsoft.com/office/drawing/2014/main" val="10003"/>
                  </a:ext>
                </a:extLst>
              </a:tr>
              <a:tr h="672072">
                <a:tc rowSpan="2">
                  <a:txBody>
                    <a:bodyPr/>
                    <a:lstStyle/>
                    <a:p>
                      <a:r>
                        <a:rPr lang="en-AU" sz="2000" b="0" i="0" u="none" strike="noStrike" kern="1200" baseline="0" dirty="0">
                          <a:solidFill>
                            <a:schemeClr val="dk1"/>
                          </a:solidFill>
                          <a:latin typeface="+mn-lt"/>
                          <a:ea typeface="+mn-ea"/>
                          <a:cs typeface="+mn-cs"/>
                        </a:rPr>
                        <a:t>Thermoreceptor</a:t>
                      </a:r>
                      <a:endParaRPr lang="en-AU" sz="2000" dirty="0"/>
                    </a:p>
                  </a:txBody>
                  <a:tcPr marL="91460" marR="91460" marT="45722" marB="45722"/>
                </a:tc>
                <a:tc>
                  <a:txBody>
                    <a:bodyPr/>
                    <a:lstStyle/>
                    <a:p>
                      <a:r>
                        <a:rPr lang="en-AU" sz="2000" b="0" i="0" u="none" strike="noStrike" kern="1200" baseline="0" dirty="0">
                          <a:solidFill>
                            <a:schemeClr val="dk1"/>
                          </a:solidFill>
                          <a:latin typeface="+mn-lt"/>
                          <a:ea typeface="+mn-ea"/>
                          <a:cs typeface="+mn-cs"/>
                        </a:rPr>
                        <a:t>(External receptors)</a:t>
                      </a:r>
                    </a:p>
                    <a:p>
                      <a:r>
                        <a:rPr lang="en-AU" sz="2000" b="0" i="0" u="none" strike="noStrike" kern="1200" baseline="0" dirty="0">
                          <a:solidFill>
                            <a:schemeClr val="dk1"/>
                          </a:solidFill>
                          <a:latin typeface="+mn-lt"/>
                          <a:ea typeface="+mn-ea"/>
                          <a:cs typeface="+mn-cs"/>
                        </a:rPr>
                        <a:t>Detect external temperature variations</a:t>
                      </a:r>
                      <a:endParaRPr lang="en-AU" sz="2000" dirty="0"/>
                    </a:p>
                  </a:txBody>
                  <a:tcPr marL="91460" marR="91460" marT="45722" marB="45722"/>
                </a:tc>
                <a:tc>
                  <a:txBody>
                    <a:bodyPr/>
                    <a:lstStyle/>
                    <a:p>
                      <a:r>
                        <a:rPr lang="en-AU" sz="2000" b="0" i="0" u="none" strike="noStrike" kern="1200" baseline="0" dirty="0">
                          <a:solidFill>
                            <a:schemeClr val="dk1"/>
                          </a:solidFill>
                          <a:latin typeface="+mn-lt"/>
                          <a:ea typeface="+mn-ea"/>
                          <a:cs typeface="+mn-cs"/>
                        </a:rPr>
                        <a:t>Skin</a:t>
                      </a:r>
                      <a:endParaRPr lang="en-AU" sz="2000" baseline="30000" dirty="0"/>
                    </a:p>
                  </a:txBody>
                  <a:tcPr marL="91460" marR="91460" marT="45722" marB="45722"/>
                </a:tc>
                <a:extLst>
                  <a:ext uri="{0D108BD9-81ED-4DB2-BD59-A6C34878D82A}">
                    <a16:rowId xmlns:a16="http://schemas.microsoft.com/office/drawing/2014/main" val="10004"/>
                  </a:ext>
                </a:extLst>
              </a:tr>
              <a:tr h="669556">
                <a:tc vMerge="1">
                  <a:txBody>
                    <a:bodyPr/>
                    <a:lstStyle/>
                    <a:p>
                      <a:endParaRPr lang="en-AU" sz="1600" dirty="0"/>
                    </a:p>
                  </a:txBody>
                  <a:tcPr marL="91460" marR="91460" marT="45722" marB="45722"/>
                </a:tc>
                <a:tc>
                  <a:txBody>
                    <a:bodyPr/>
                    <a:lstStyle/>
                    <a:p>
                      <a:r>
                        <a:rPr lang="en-AU" sz="2000" b="0" i="0" u="none" strike="noStrike" kern="1200" baseline="0" dirty="0">
                          <a:solidFill>
                            <a:schemeClr val="dk1"/>
                          </a:solidFill>
                          <a:latin typeface="+mn-lt"/>
                          <a:ea typeface="+mn-ea"/>
                          <a:cs typeface="+mn-cs"/>
                        </a:rPr>
                        <a:t>(Internal receptors)</a:t>
                      </a:r>
                    </a:p>
                    <a:p>
                      <a:r>
                        <a:rPr lang="en-AU" sz="2000" b="0" i="0" u="none" strike="noStrike" kern="1200" baseline="0" dirty="0">
                          <a:solidFill>
                            <a:schemeClr val="dk1"/>
                          </a:solidFill>
                          <a:latin typeface="+mn-lt"/>
                          <a:ea typeface="+mn-ea"/>
                          <a:cs typeface="+mn-cs"/>
                        </a:rPr>
                        <a:t>Detect internal temperature variations</a:t>
                      </a:r>
                      <a:endParaRPr lang="en-AU" sz="2000" dirty="0"/>
                    </a:p>
                  </a:txBody>
                  <a:tcPr marL="91460" marR="91460" marT="45722" marB="45722"/>
                </a:tc>
                <a:tc>
                  <a:txBody>
                    <a:bodyPr/>
                    <a:lstStyle/>
                    <a:p>
                      <a:r>
                        <a:rPr lang="en-AU" sz="2000" b="0" i="0" u="none" strike="noStrike" kern="1200" baseline="0" dirty="0">
                          <a:solidFill>
                            <a:schemeClr val="dk1"/>
                          </a:solidFill>
                          <a:latin typeface="+mn-lt"/>
                          <a:ea typeface="+mn-ea"/>
                          <a:cs typeface="+mn-cs"/>
                        </a:rPr>
                        <a:t>Hypothalamus</a:t>
                      </a:r>
                      <a:endParaRPr lang="en-AU" sz="2000" baseline="30000" dirty="0"/>
                    </a:p>
                  </a:txBody>
                  <a:tcPr marL="91460" marR="91460" marT="45722" marB="45722"/>
                </a:tc>
                <a:extLst>
                  <a:ext uri="{0D108BD9-81ED-4DB2-BD59-A6C34878D82A}">
                    <a16:rowId xmlns:a16="http://schemas.microsoft.com/office/drawing/2014/main" val="10005"/>
                  </a:ext>
                </a:extLst>
              </a:tr>
            </a:tbl>
          </a:graphicData>
        </a:graphic>
      </p:graphicFrame>
      <p:sp>
        <p:nvSpPr>
          <p:cNvPr id="7" name="Title 1">
            <a:extLst>
              <a:ext uri="{FF2B5EF4-FFF2-40B4-BE49-F238E27FC236}">
                <a16:creationId xmlns:a16="http://schemas.microsoft.com/office/drawing/2014/main" id="{8271B11A-ADAB-094C-AB34-F4C8C2355338}"/>
              </a:ext>
            </a:extLst>
          </p:cNvPr>
          <p:cNvSpPr txBox="1">
            <a:spLocks/>
          </p:cNvSpPr>
          <p:nvPr/>
        </p:nvSpPr>
        <p:spPr>
          <a:xfrm>
            <a:off x="1146159" y="768172"/>
            <a:ext cx="1063346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0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9: </a:t>
            </a:r>
            <a:r>
              <a:rPr kumimoji="0" lang="en-AU" sz="3000" b="1" i="0" u="none" strike="noStrike" kern="1200" cap="none" spc="0" normalizeH="0" baseline="0" noProof="0" dirty="0">
                <a:ln>
                  <a:noFill/>
                </a:ln>
                <a:solidFill>
                  <a:prstClr val="black"/>
                </a:solidFill>
                <a:effectLst/>
                <a:uLnTx/>
                <a:uFillTx/>
                <a:latin typeface="Calibri" panose="020F0502020204030204"/>
                <a:ea typeface="+mj-ea"/>
                <a:cs typeface="+mj-cs"/>
              </a:rPr>
              <a:t>State the different receptors of animals and the stimuli they detect</a:t>
            </a:r>
            <a: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t/>
            </a:r>
            <a:b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b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3000" b="0" i="0" u="none" strike="noStrike" kern="1200" cap="none" spc="0" normalizeH="0" baseline="0" noProof="0" dirty="0">
              <a:ln>
                <a:noFill/>
              </a:ln>
              <a:solidFill>
                <a:prstClr val="black"/>
              </a:solidFill>
              <a:effectLst/>
              <a:uLnTx/>
              <a:uFillTx/>
              <a:latin typeface="Impact" panose="020B0806030902050204"/>
              <a:ea typeface="+mj-ea"/>
              <a:cs typeface="+mj-cs"/>
            </a:endParaRPr>
          </a:p>
        </p:txBody>
      </p:sp>
    </p:spTree>
    <p:extLst>
      <p:ext uri="{BB962C8B-B14F-4D97-AF65-F5344CB8AC3E}">
        <p14:creationId xmlns:p14="http://schemas.microsoft.com/office/powerpoint/2010/main" val="361100576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3"/>
          <p:cNvSpPr txBox="1">
            <a:spLocks noChangeArrowheads="1"/>
          </p:cNvSpPr>
          <p:nvPr/>
        </p:nvSpPr>
        <p:spPr bwMode="auto">
          <a:xfrm>
            <a:off x="1140165" y="2527081"/>
            <a:ext cx="108473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smtClean="0">
                <a:ln>
                  <a:noFill/>
                </a:ln>
                <a:solidFill>
                  <a:prstClr val="black"/>
                </a:solidFill>
                <a:effectLst/>
                <a:uLnTx/>
                <a:uFillTx/>
                <a:latin typeface="Gill Sans MT" panose="020B0502020104020203"/>
                <a:ea typeface="MS PGothic" panose="020B0600070205080204" pitchFamily="34" charset="-128"/>
                <a:cs typeface="+mn-cs"/>
              </a:rPr>
              <a:t>A stimulus is detected by a receptor and a message is sent to an effector via the nervous system or the endocrine system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1" i="0" u="none" strike="noStrike" kern="1200" cap="none" spc="0" normalizeH="0" baseline="0" noProof="0" dirty="0" smtClean="0">
                <a:ln>
                  <a:noFill/>
                </a:ln>
                <a:solidFill>
                  <a:srgbClr val="53AE6E"/>
                </a:solidFill>
                <a:effectLst/>
                <a:uLnTx/>
                <a:uFillTx/>
                <a:latin typeface="Gill Sans MT" panose="020B0502020104020203"/>
                <a:ea typeface="MS PGothic" panose="020B0600070205080204" pitchFamily="34" charset="-128"/>
                <a:cs typeface="+mn-cs"/>
              </a:rPr>
              <a:t>Effectors</a:t>
            </a:r>
            <a:r>
              <a:rPr kumimoji="0" lang="en-GB" altLang="en-US" sz="2400" b="0" i="0" u="none" strike="noStrike" kern="1200" cap="none" spc="0" normalizeH="0" baseline="0" noProof="0" dirty="0" smtClean="0">
                <a:ln>
                  <a:noFill/>
                </a:ln>
                <a:solidFill>
                  <a:prstClr val="black">
                    <a:lumMod val="65000"/>
                    <a:lumOff val="35000"/>
                  </a:prstClr>
                </a:solidFill>
                <a:effectLst/>
                <a:uLnTx/>
                <a:uFillTx/>
                <a:latin typeface="Gill Sans MT" panose="020B0502020104020203"/>
                <a:ea typeface="MS PGothic" panose="020B0600070205080204" pitchFamily="34" charset="-128"/>
                <a:cs typeface="+mn-cs"/>
              </a:rPr>
              <a:t> </a:t>
            </a:r>
            <a:r>
              <a:rPr kumimoji="0" lang="en-GB"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rPr>
              <a:t>are the muscles or glands that </a:t>
            </a:r>
            <a:r>
              <a:rPr kumimoji="0" lang="en-GB" altLang="en-US" sz="2400" b="0" i="0" u="none" strike="noStrike" kern="1200" cap="none" spc="0" normalizeH="0" baseline="0" noProof="0" dirty="0">
                <a:ln>
                  <a:noFill/>
                </a:ln>
                <a:solidFill>
                  <a:srgbClr val="FF0000"/>
                </a:solidFill>
                <a:effectLst/>
                <a:uLnTx/>
                <a:uFillTx/>
                <a:latin typeface="Gill Sans MT" panose="020B0502020104020203"/>
                <a:ea typeface="MS PGothic" panose="020B0600070205080204" pitchFamily="34" charset="-128"/>
                <a:cs typeface="+mn-cs"/>
              </a:rPr>
              <a:t>respond to the stimuli</a:t>
            </a:r>
            <a:r>
              <a:rPr kumimoji="0" lang="en-GB" altLang="en-US" sz="2400" b="0" i="0" u="none" strike="noStrike" kern="1200" cap="none" spc="0" normalizeH="0" baseline="0" noProof="0" dirty="0" smtClean="0">
                <a:ln>
                  <a:noFill/>
                </a:ln>
                <a:solidFill>
                  <a:prstClr val="black">
                    <a:lumMod val="65000"/>
                    <a:lumOff val="35000"/>
                  </a:prstClr>
                </a:solidFill>
                <a:effectLst/>
                <a:uLnTx/>
                <a:uFillTx/>
                <a:latin typeface="Gill Sans MT" panose="020B0502020104020203"/>
                <a:ea typeface="MS PGothic" panose="020B0600070205080204" pitchFamily="34" charset="-128"/>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smtClean="0">
                <a:ln>
                  <a:noFill/>
                </a:ln>
                <a:solidFill>
                  <a:prstClr val="black">
                    <a:lumMod val="65000"/>
                    <a:lumOff val="35000"/>
                  </a:prstClr>
                </a:solidFill>
                <a:effectLst/>
                <a:uLnTx/>
                <a:uFillTx/>
                <a:latin typeface="Gill Sans MT" panose="020B0502020104020203"/>
                <a:ea typeface="MS PGothic" panose="020B0600070205080204" pitchFamily="34" charset="-128"/>
                <a:cs typeface="+mn-cs"/>
              </a:rPr>
              <a:t>A message sent to a muscle involves the nervous system</a:t>
            </a:r>
            <a:endParaRPr kumimoji="0" lang="en-US"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endParaRPr>
          </a:p>
        </p:txBody>
      </p:sp>
      <p:sp>
        <p:nvSpPr>
          <p:cNvPr id="6" name="Title 1">
            <a:extLst>
              <a:ext uri="{FF2B5EF4-FFF2-40B4-BE49-F238E27FC236}">
                <a16:creationId xmlns:a16="http://schemas.microsoft.com/office/drawing/2014/main" id="{201BDD4F-0D10-ED46-BABF-3C0F802AA604}"/>
              </a:ext>
            </a:extLst>
          </p:cNvPr>
          <p:cNvSpPr txBox="1">
            <a:spLocks/>
          </p:cNvSpPr>
          <p:nvPr/>
        </p:nvSpPr>
        <p:spPr>
          <a:xfrm>
            <a:off x="1140165" y="816697"/>
            <a:ext cx="10702065"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10: </a:t>
            </a:r>
            <a:r>
              <a:rPr kumimoji="0" lang="en-AU" sz="3000" b="1" i="0" u="none" strike="noStrike" kern="1200" cap="none" spc="0" normalizeH="0" baseline="0" noProof="0" dirty="0">
                <a:ln>
                  <a:noFill/>
                </a:ln>
                <a:solidFill>
                  <a:prstClr val="black"/>
                </a:solidFill>
                <a:effectLst/>
                <a:uLnTx/>
                <a:uFillTx/>
                <a:latin typeface="Gill Sans MT" panose="020B0502020104020203"/>
                <a:ea typeface="+mj-ea"/>
                <a:cs typeface="+mj-cs"/>
              </a:rPr>
              <a:t>State how the nervous system maintains homeostasis </a:t>
            </a:r>
            <a: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t/>
            </a:r>
            <a:b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b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3000" b="0" i="0" u="none" strike="noStrike" kern="1200" cap="none" spc="0" normalizeH="0" baseline="0" noProof="0" dirty="0">
              <a:ln>
                <a:noFill/>
              </a:ln>
              <a:solidFill>
                <a:prstClr val="black"/>
              </a:solidFill>
              <a:effectLst/>
              <a:uLnTx/>
              <a:uFillTx/>
              <a:latin typeface="Impact" panose="020B0806030902050204"/>
              <a:ea typeface="+mj-ea"/>
              <a:cs typeface="+mj-cs"/>
            </a:endParaRPr>
          </a:p>
        </p:txBody>
      </p:sp>
    </p:spTree>
    <p:extLst>
      <p:ext uri="{BB962C8B-B14F-4D97-AF65-F5344CB8AC3E}">
        <p14:creationId xmlns:p14="http://schemas.microsoft.com/office/powerpoint/2010/main" val="58576054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4"/>
          <p:cNvSpPr txBox="1">
            <a:spLocks noChangeArrowheads="1"/>
          </p:cNvSpPr>
          <p:nvPr/>
        </p:nvSpPr>
        <p:spPr bwMode="auto">
          <a:xfrm>
            <a:off x="7315200" y="4786313"/>
            <a:ext cx="249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24580" name="TextBox 2"/>
          <p:cNvSpPr txBox="1">
            <a:spLocks noChangeArrowheads="1"/>
          </p:cNvSpPr>
          <p:nvPr/>
        </p:nvSpPr>
        <p:spPr bwMode="auto">
          <a:xfrm>
            <a:off x="1006839" y="5366369"/>
            <a:ext cx="105490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Gill Sans MT" panose="020B0502020104020203"/>
                <a:ea typeface="MS PGothic" panose="020B0600070205080204" pitchFamily="34" charset="-128"/>
                <a:cs typeface="+mn-cs"/>
              </a:rPr>
              <a:t>The nervous and endocrine systems work together during homeostasis.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Gill Sans MT" panose="020B0502020104020203"/>
                <a:ea typeface="MS PGothic" panose="020B0600070205080204" pitchFamily="34" charset="-128"/>
                <a:cs typeface="+mn-cs"/>
              </a:rPr>
              <a:t>Nervous system executes a relatively fast response along neurons and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Gill Sans MT" panose="020B0502020104020203"/>
                <a:ea typeface="MS PGothic" panose="020B0600070205080204" pitchFamily="34" charset="-128"/>
                <a:cs typeface="+mn-cs"/>
              </a:rPr>
              <a:t>endocrine system executes a relatively slow response.</a:t>
            </a:r>
          </a:p>
        </p:txBody>
      </p:sp>
      <p:sp>
        <p:nvSpPr>
          <p:cNvPr id="24581" name="TextBox 3"/>
          <p:cNvSpPr txBox="1">
            <a:spLocks noChangeArrowheads="1"/>
          </p:cNvSpPr>
          <p:nvPr/>
        </p:nvSpPr>
        <p:spPr bwMode="auto">
          <a:xfrm>
            <a:off x="1006839" y="1132500"/>
            <a:ext cx="101783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Gill Sans MT" panose="020B0502020104020203"/>
                <a:ea typeface="MS PGothic" panose="020B0600070205080204" pitchFamily="34" charset="-128"/>
                <a:cs typeface="+mn-cs"/>
              </a:rPr>
              <a:t>Not all changes in an organism’s internal and external environment require an immediate response. Some responses </a:t>
            </a:r>
            <a:r>
              <a:rPr kumimoji="0" lang="en-GB" altLang="en-US" sz="2400" b="0" i="0" u="none" strike="noStrike" kern="1200" cap="none" spc="0" normalizeH="0" baseline="0" noProof="0" dirty="0">
                <a:ln>
                  <a:noFill/>
                </a:ln>
                <a:solidFill>
                  <a:srgbClr val="FF0000"/>
                </a:solidFill>
                <a:effectLst/>
                <a:uLnTx/>
                <a:uFillTx/>
                <a:latin typeface="Gill Sans MT" panose="020B0502020104020203"/>
                <a:ea typeface="MS PGothic" panose="020B0600070205080204" pitchFamily="34" charset="-128"/>
                <a:cs typeface="+mn-cs"/>
              </a:rPr>
              <a:t>take time </a:t>
            </a:r>
            <a:r>
              <a:rPr kumimoji="0" lang="en-GB" altLang="en-US" sz="2400" b="0" i="0" u="none" strike="noStrike" kern="1200" cap="none" spc="0" normalizeH="0" baseline="0" noProof="0" dirty="0">
                <a:ln>
                  <a:noFill/>
                </a:ln>
                <a:solidFill>
                  <a:prstClr val="black"/>
                </a:solidFill>
                <a:effectLst/>
                <a:uLnTx/>
                <a:uFillTx/>
                <a:latin typeface="Gill Sans MT" panose="020B0502020104020203"/>
                <a:ea typeface="MS PGothic" panose="020B0600070205080204" pitchFamily="34" charset="-128"/>
                <a:cs typeface="+mn-cs"/>
              </a:rPr>
              <a:t>and are under the control of </a:t>
            </a:r>
            <a:r>
              <a:rPr kumimoji="0" lang="en-GB" altLang="en-US" sz="2400" b="0" i="0" u="none" strike="noStrike" kern="1200" cap="none" spc="0" normalizeH="0" baseline="0" noProof="0" dirty="0">
                <a:ln>
                  <a:noFill/>
                </a:ln>
                <a:solidFill>
                  <a:srgbClr val="FF0000"/>
                </a:solidFill>
                <a:effectLst/>
                <a:uLnTx/>
                <a:uFillTx/>
                <a:latin typeface="Gill Sans MT" panose="020B0502020104020203"/>
                <a:ea typeface="MS PGothic" panose="020B0600070205080204" pitchFamily="34" charset="-128"/>
                <a:cs typeface="+mn-cs"/>
              </a:rPr>
              <a:t>hormones</a:t>
            </a:r>
            <a:r>
              <a:rPr kumimoji="0" lang="en-GB" altLang="en-US" sz="2400" b="0" i="0" u="none" strike="noStrike" kern="1200" cap="none" spc="0" normalizeH="0" baseline="0" noProof="0" dirty="0">
                <a:ln>
                  <a:noFill/>
                </a:ln>
                <a:solidFill>
                  <a:prstClr val="black"/>
                </a:solidFill>
                <a:effectLst/>
                <a:uLnTx/>
                <a:uFillTx/>
                <a:latin typeface="Gill Sans MT" panose="020B0502020104020203"/>
                <a:ea typeface="MS PGothic" panose="020B0600070205080204" pitchFamily="34" charset="-128"/>
                <a:cs typeface="+mn-cs"/>
              </a:rPr>
              <a:t> produced by the </a:t>
            </a:r>
            <a:r>
              <a:rPr kumimoji="0" lang="en-GB" altLang="en-US" sz="2400" b="0" i="0" u="none" strike="noStrike" kern="1200" cap="none" spc="0" normalizeH="0" baseline="0" noProof="0" dirty="0">
                <a:ln>
                  <a:noFill/>
                </a:ln>
                <a:solidFill>
                  <a:srgbClr val="FF0000"/>
                </a:solidFill>
                <a:effectLst/>
                <a:uLnTx/>
                <a:uFillTx/>
                <a:latin typeface="Gill Sans MT" panose="020B0502020104020203"/>
                <a:ea typeface="MS PGothic" panose="020B0600070205080204" pitchFamily="34" charset="-128"/>
                <a:cs typeface="+mn-cs"/>
              </a:rPr>
              <a:t>endocrine system</a:t>
            </a:r>
            <a:r>
              <a:rPr kumimoji="0" lang="en-GB" altLang="en-US" sz="2400" b="0" i="0" u="none" strike="noStrike" kern="1200" cap="none" spc="0" normalizeH="0" baseline="0" noProof="0" dirty="0">
                <a:ln>
                  <a:noFill/>
                </a:ln>
                <a:solidFill>
                  <a:prstClr val="black"/>
                </a:solidFill>
                <a:effectLst/>
                <a:uLnTx/>
                <a:uFillTx/>
                <a:latin typeface="Gill Sans MT" panose="020B0502020104020203"/>
                <a:ea typeface="MS PGothic" panose="020B0600070205080204" pitchFamily="34" charset="-128"/>
                <a:cs typeface="+mn-cs"/>
              </a:rPr>
              <a:t>.</a:t>
            </a:r>
            <a:endParaRPr kumimoji="0" lang="en-US" altLang="en-US" sz="2400" b="0" i="0" u="none" strike="noStrike" kern="1200" cap="none" spc="0" normalizeH="0" baseline="0" noProof="0" dirty="0">
              <a:ln>
                <a:noFill/>
              </a:ln>
              <a:solidFill>
                <a:prstClr val="black"/>
              </a:solidFill>
              <a:effectLst/>
              <a:uLnTx/>
              <a:uFillTx/>
              <a:latin typeface="Gill Sans MT" panose="020B0502020104020203"/>
              <a:ea typeface="MS PGothic" panose="020B0600070205080204" pitchFamily="34" charset="-128"/>
              <a:cs typeface="+mn-cs"/>
            </a:endParaRPr>
          </a:p>
        </p:txBody>
      </p:sp>
      <p:graphicFrame>
        <p:nvGraphicFramePr>
          <p:cNvPr id="11" name="Table 10"/>
          <p:cNvGraphicFramePr>
            <a:graphicFrameLocks noGrp="1"/>
          </p:cNvGraphicFramePr>
          <p:nvPr/>
        </p:nvGraphicFramePr>
        <p:xfrm>
          <a:off x="1043609" y="2493227"/>
          <a:ext cx="10594460" cy="2712744"/>
        </p:xfrm>
        <a:graphic>
          <a:graphicData uri="http://schemas.openxmlformats.org/drawingml/2006/table">
            <a:tbl>
              <a:tblPr firstRow="1" bandRow="1">
                <a:tableStyleId>{5C22544A-7EE6-4342-B048-85BDC9FD1C3A}</a:tableStyleId>
              </a:tblPr>
              <a:tblGrid>
                <a:gridCol w="1718592">
                  <a:extLst>
                    <a:ext uri="{9D8B030D-6E8A-4147-A177-3AD203B41FA5}">
                      <a16:colId xmlns:a16="http://schemas.microsoft.com/office/drawing/2014/main" val="20000"/>
                    </a:ext>
                  </a:extLst>
                </a:gridCol>
                <a:gridCol w="2988787">
                  <a:extLst>
                    <a:ext uri="{9D8B030D-6E8A-4147-A177-3AD203B41FA5}">
                      <a16:colId xmlns:a16="http://schemas.microsoft.com/office/drawing/2014/main" val="20001"/>
                    </a:ext>
                  </a:extLst>
                </a:gridCol>
                <a:gridCol w="2104398">
                  <a:extLst>
                    <a:ext uri="{9D8B030D-6E8A-4147-A177-3AD203B41FA5}">
                      <a16:colId xmlns:a16="http://schemas.microsoft.com/office/drawing/2014/main" val="20002"/>
                    </a:ext>
                  </a:extLst>
                </a:gridCol>
                <a:gridCol w="3782683">
                  <a:extLst>
                    <a:ext uri="{9D8B030D-6E8A-4147-A177-3AD203B41FA5}">
                      <a16:colId xmlns:a16="http://schemas.microsoft.com/office/drawing/2014/main" val="20003"/>
                    </a:ext>
                  </a:extLst>
                </a:gridCol>
              </a:tblGrid>
              <a:tr h="579195">
                <a:tc>
                  <a:txBody>
                    <a:bodyPr/>
                    <a:lstStyle/>
                    <a:p>
                      <a:r>
                        <a:rPr lang="en-AU" sz="2000" dirty="0"/>
                        <a:t>Endocrine gland</a:t>
                      </a:r>
                    </a:p>
                  </a:txBody>
                  <a:tcPr marL="91468" marR="91468" marT="45724" marB="45724"/>
                </a:tc>
                <a:tc>
                  <a:txBody>
                    <a:bodyPr/>
                    <a:lstStyle/>
                    <a:p>
                      <a:r>
                        <a:rPr lang="en-AU" sz="2000" dirty="0"/>
                        <a:t>Hormone secreted</a:t>
                      </a:r>
                    </a:p>
                  </a:txBody>
                  <a:tcPr marL="91468" marR="91468" marT="45724" marB="45724"/>
                </a:tc>
                <a:tc>
                  <a:txBody>
                    <a:bodyPr/>
                    <a:lstStyle/>
                    <a:p>
                      <a:r>
                        <a:rPr lang="en-AU" sz="2000" dirty="0"/>
                        <a:t>Target</a:t>
                      </a:r>
                      <a:r>
                        <a:rPr lang="en-AU" sz="2000" baseline="0" dirty="0"/>
                        <a:t> tissue/organ</a:t>
                      </a:r>
                      <a:endParaRPr lang="en-AU" sz="2000" dirty="0"/>
                    </a:p>
                  </a:txBody>
                  <a:tcPr marL="91468" marR="91468" marT="45724" marB="45724"/>
                </a:tc>
                <a:tc>
                  <a:txBody>
                    <a:bodyPr/>
                    <a:lstStyle/>
                    <a:p>
                      <a:r>
                        <a:rPr lang="en-AU" sz="2000" dirty="0"/>
                        <a:t>Function related to homeostasis</a:t>
                      </a:r>
                    </a:p>
                  </a:txBody>
                  <a:tcPr marL="91468" marR="91468" marT="45724" marB="45724"/>
                </a:tc>
                <a:extLst>
                  <a:ext uri="{0D108BD9-81ED-4DB2-BD59-A6C34878D82A}">
                    <a16:rowId xmlns:a16="http://schemas.microsoft.com/office/drawing/2014/main" val="10000"/>
                  </a:ext>
                </a:extLst>
              </a:tr>
              <a:tr h="640164">
                <a:tc>
                  <a:txBody>
                    <a:bodyPr/>
                    <a:lstStyle/>
                    <a:p>
                      <a:r>
                        <a:rPr lang="en-AU" sz="2000" b="0" i="0" u="none" strike="noStrike" kern="1200" baseline="0" dirty="0">
                          <a:solidFill>
                            <a:schemeClr val="dk1"/>
                          </a:solidFill>
                          <a:latin typeface="+mn-lt"/>
                          <a:ea typeface="+mn-ea"/>
                          <a:cs typeface="+mn-cs"/>
                        </a:rPr>
                        <a:t>Posterior pituitary</a:t>
                      </a:r>
                      <a:endParaRPr lang="en-AU" sz="2000" dirty="0"/>
                    </a:p>
                  </a:txBody>
                  <a:tcPr marL="91468" marR="91468" marT="45724" marB="45724"/>
                </a:tc>
                <a:tc>
                  <a:txBody>
                    <a:bodyPr/>
                    <a:lstStyle/>
                    <a:p>
                      <a:r>
                        <a:rPr lang="en-AU" sz="2000" b="0" i="0" u="none" strike="noStrike" kern="1200" baseline="0" dirty="0">
                          <a:solidFill>
                            <a:schemeClr val="dk1"/>
                          </a:solidFill>
                          <a:latin typeface="+mn-lt"/>
                          <a:ea typeface="+mn-ea"/>
                          <a:cs typeface="+mn-cs"/>
                        </a:rPr>
                        <a:t>Antidiuretic hormone</a:t>
                      </a:r>
                      <a:endParaRPr lang="en-AU" sz="2000" dirty="0"/>
                    </a:p>
                  </a:txBody>
                  <a:tcPr marL="91468" marR="91468" marT="45724" marB="45724"/>
                </a:tc>
                <a:tc>
                  <a:txBody>
                    <a:bodyPr/>
                    <a:lstStyle/>
                    <a:p>
                      <a:r>
                        <a:rPr lang="en-AU" sz="2000" b="0" i="0" u="none" strike="noStrike" kern="1200" baseline="0" dirty="0">
                          <a:solidFill>
                            <a:schemeClr val="dk1"/>
                          </a:solidFill>
                          <a:latin typeface="+mn-lt"/>
                          <a:ea typeface="+mn-ea"/>
                          <a:cs typeface="+mn-cs"/>
                        </a:rPr>
                        <a:t>Kidney</a:t>
                      </a:r>
                      <a:endParaRPr lang="en-AU" sz="2000" baseline="30000" dirty="0"/>
                    </a:p>
                  </a:txBody>
                  <a:tcPr marL="91468" marR="91468" marT="45724" marB="45724"/>
                </a:tc>
                <a:tc>
                  <a:txBody>
                    <a:bodyPr/>
                    <a:lstStyle/>
                    <a:p>
                      <a:r>
                        <a:rPr lang="en-AU" sz="2000" b="0" i="0" u="none" strike="noStrike" kern="1200" baseline="0" dirty="0">
                          <a:solidFill>
                            <a:schemeClr val="dk1"/>
                          </a:solidFill>
                          <a:latin typeface="+mn-lt"/>
                          <a:ea typeface="+mn-ea"/>
                          <a:cs typeface="+mn-cs"/>
                        </a:rPr>
                        <a:t>Stimulates reabsorption of water</a:t>
                      </a:r>
                      <a:endParaRPr lang="en-AU" sz="2000" baseline="30000" dirty="0"/>
                    </a:p>
                  </a:txBody>
                  <a:tcPr marL="91468" marR="91468" marT="45724" marB="45724"/>
                </a:tc>
                <a:extLst>
                  <a:ext uri="{0D108BD9-81ED-4DB2-BD59-A6C34878D82A}">
                    <a16:rowId xmlns:a16="http://schemas.microsoft.com/office/drawing/2014/main" val="10001"/>
                  </a:ext>
                </a:extLst>
              </a:tr>
              <a:tr h="1188879">
                <a:tc>
                  <a:txBody>
                    <a:bodyPr/>
                    <a:lstStyle/>
                    <a:p>
                      <a:r>
                        <a:rPr lang="en-AU" sz="2000" b="0" i="0" u="none" strike="noStrike" kern="1200" baseline="0" dirty="0">
                          <a:solidFill>
                            <a:schemeClr val="dk1"/>
                          </a:solidFill>
                          <a:latin typeface="+mn-lt"/>
                          <a:ea typeface="+mn-ea"/>
                          <a:cs typeface="+mn-cs"/>
                        </a:rPr>
                        <a:t>Thyroid</a:t>
                      </a:r>
                      <a:endParaRPr lang="en-AU" sz="2000" dirty="0"/>
                    </a:p>
                  </a:txBody>
                  <a:tcPr marL="91468" marR="91468" marT="45724" marB="45724"/>
                </a:tc>
                <a:tc>
                  <a:txBody>
                    <a:bodyPr/>
                    <a:lstStyle/>
                    <a:p>
                      <a:r>
                        <a:rPr lang="en-AU" sz="2000" b="0" i="0" u="none" strike="noStrike" kern="1200" baseline="0" dirty="0">
                          <a:solidFill>
                            <a:schemeClr val="dk1"/>
                          </a:solidFill>
                          <a:latin typeface="+mn-lt"/>
                          <a:ea typeface="+mn-ea"/>
                          <a:cs typeface="+mn-cs"/>
                        </a:rPr>
                        <a:t>Thyroxine</a:t>
                      </a:r>
                      <a:endParaRPr lang="en-AU" sz="2000" dirty="0"/>
                    </a:p>
                  </a:txBody>
                  <a:tcPr marL="91468" marR="91468" marT="45724" marB="45724"/>
                </a:tc>
                <a:tc>
                  <a:txBody>
                    <a:bodyPr/>
                    <a:lstStyle/>
                    <a:p>
                      <a:r>
                        <a:rPr lang="en-AU" sz="2000" b="0" i="0" u="none" strike="noStrike" kern="1200" baseline="0" dirty="0">
                          <a:solidFill>
                            <a:schemeClr val="dk1"/>
                          </a:solidFill>
                          <a:latin typeface="+mn-lt"/>
                          <a:ea typeface="+mn-ea"/>
                          <a:cs typeface="+mn-cs"/>
                        </a:rPr>
                        <a:t>Nearly all tissues</a:t>
                      </a:r>
                      <a:endParaRPr lang="en-AU" sz="2000" baseline="30000" dirty="0"/>
                    </a:p>
                  </a:txBody>
                  <a:tcPr marL="91468" marR="91468" marT="45724" marB="457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b="0" i="0" u="none" strike="noStrike" kern="1200" baseline="0" dirty="0">
                          <a:solidFill>
                            <a:schemeClr val="dk1"/>
                          </a:solidFill>
                          <a:latin typeface="+mn-lt"/>
                          <a:ea typeface="+mn-ea"/>
                          <a:cs typeface="+mn-cs"/>
                        </a:rPr>
                        <a:t>Increases metabolic rate, and as a result increases oxygen consumption and production of heat</a:t>
                      </a:r>
                      <a:endParaRPr lang="en-AU" sz="2000" baseline="30000" dirty="0"/>
                    </a:p>
                  </a:txBody>
                  <a:tcPr marL="91468" marR="91468" marT="45724" marB="45724"/>
                </a:tc>
                <a:extLst>
                  <a:ext uri="{0D108BD9-81ED-4DB2-BD59-A6C34878D82A}">
                    <a16:rowId xmlns:a16="http://schemas.microsoft.com/office/drawing/2014/main" val="10002"/>
                  </a:ext>
                </a:extLst>
              </a:tr>
            </a:tbl>
          </a:graphicData>
        </a:graphic>
      </p:graphicFrame>
      <p:sp>
        <p:nvSpPr>
          <p:cNvPr id="9" name="Title 1">
            <a:extLst>
              <a:ext uri="{FF2B5EF4-FFF2-40B4-BE49-F238E27FC236}">
                <a16:creationId xmlns:a16="http://schemas.microsoft.com/office/drawing/2014/main" id="{C286F4BF-262B-EF42-B490-A8B2DB696C35}"/>
              </a:ext>
            </a:extLst>
          </p:cNvPr>
          <p:cNvSpPr txBox="1">
            <a:spLocks/>
          </p:cNvSpPr>
          <p:nvPr/>
        </p:nvSpPr>
        <p:spPr>
          <a:xfrm>
            <a:off x="1043609" y="794092"/>
            <a:ext cx="10843591"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11: </a:t>
            </a:r>
            <a:r>
              <a:rPr kumimoji="0" lang="en-AU" sz="3000" b="1" i="0" u="none" strike="noStrike" kern="1200" cap="none" spc="0" normalizeH="0" baseline="0" noProof="0" dirty="0">
                <a:ln>
                  <a:noFill/>
                </a:ln>
                <a:solidFill>
                  <a:prstClr val="black"/>
                </a:solidFill>
                <a:effectLst/>
                <a:uLnTx/>
                <a:uFillTx/>
                <a:latin typeface="Gill Sans MT" panose="020B0502020104020203"/>
                <a:ea typeface="+mj-ea"/>
                <a:cs typeface="+mj-cs"/>
              </a:rPr>
              <a:t>State how the endocrine system maintains homeostasis </a:t>
            </a:r>
            <a: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t/>
            </a:r>
            <a:br>
              <a:rPr kumimoji="0" lang="en-AU" sz="3000" b="0" i="0" u="none" strike="noStrike" kern="1200" cap="none" spc="0" normalizeH="0" baseline="0" noProof="0" dirty="0">
                <a:ln>
                  <a:noFill/>
                </a:ln>
                <a:solidFill>
                  <a:prstClr val="black"/>
                </a:solidFill>
                <a:effectLst/>
                <a:uLnTx/>
                <a:uFillTx/>
                <a:latin typeface="Impact" panose="020B0806030902050204"/>
                <a:ea typeface="+mj-ea"/>
                <a:cs typeface="+mj-cs"/>
              </a:rPr>
            </a:b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3000" b="0" i="0" u="none" strike="noStrike" kern="1200" cap="none" spc="0" normalizeH="0" baseline="0" noProof="0" dirty="0">
              <a:ln>
                <a:noFill/>
              </a:ln>
              <a:solidFill>
                <a:prstClr val="black"/>
              </a:solidFill>
              <a:effectLst/>
              <a:uLnTx/>
              <a:uFillTx/>
              <a:latin typeface="Impact" panose="020B0806030902050204"/>
              <a:ea typeface="+mj-ea"/>
              <a:cs typeface="+mj-cs"/>
            </a:endParaRPr>
          </a:p>
        </p:txBody>
      </p:sp>
    </p:spTree>
    <p:extLst>
      <p:ext uri="{BB962C8B-B14F-4D97-AF65-F5344CB8AC3E}">
        <p14:creationId xmlns:p14="http://schemas.microsoft.com/office/powerpoint/2010/main" val="333841061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Syllabus links</a:t>
            </a:r>
          </a:p>
        </p:txBody>
      </p:sp>
      <p:sp>
        <p:nvSpPr>
          <p:cNvPr id="3" name="Content Placeholder 2"/>
          <p:cNvSpPr>
            <a:spLocks noGrp="1"/>
          </p:cNvSpPr>
          <p:nvPr>
            <p:ph idx="1"/>
          </p:nvPr>
        </p:nvSpPr>
        <p:spPr>
          <a:xfrm>
            <a:off x="1251678" y="1625601"/>
            <a:ext cx="10178322" cy="3593591"/>
          </a:xfrm>
        </p:spPr>
        <p:txBody>
          <a:bodyPr>
            <a:normAutofit lnSpcReduction="10000"/>
          </a:bodyPr>
          <a:lstStyle/>
          <a:p>
            <a:pPr lvl="0"/>
            <a:r>
              <a:rPr lang="en-AU" dirty="0"/>
              <a:t>Homeostasis is the process by which the </a:t>
            </a:r>
            <a:r>
              <a:rPr lang="en-AU" dirty="0">
                <a:solidFill>
                  <a:srgbClr val="FF0000"/>
                </a:solidFill>
              </a:rPr>
              <a:t>body maintains a relatively constant internal environment</a:t>
            </a:r>
            <a:r>
              <a:rPr lang="en-AU" dirty="0"/>
              <a:t>; it involves a </a:t>
            </a:r>
            <a:r>
              <a:rPr lang="en-AU" dirty="0">
                <a:solidFill>
                  <a:srgbClr val="FF0000"/>
                </a:solidFill>
              </a:rPr>
              <a:t>stimulus-response model </a:t>
            </a:r>
            <a:r>
              <a:rPr lang="en-AU" dirty="0"/>
              <a:t>in which </a:t>
            </a:r>
            <a:r>
              <a:rPr lang="en-AU" dirty="0">
                <a:solidFill>
                  <a:srgbClr val="FF0000"/>
                </a:solidFill>
              </a:rPr>
              <a:t>change in </a:t>
            </a:r>
            <a:r>
              <a:rPr lang="en-AU" dirty="0"/>
              <a:t>external or internal </a:t>
            </a:r>
            <a:r>
              <a:rPr lang="en-AU" dirty="0">
                <a:solidFill>
                  <a:srgbClr val="FF0000"/>
                </a:solidFill>
              </a:rPr>
              <a:t>environmental conditions </a:t>
            </a:r>
            <a:r>
              <a:rPr lang="en-AU" dirty="0"/>
              <a:t>is </a:t>
            </a:r>
            <a:r>
              <a:rPr lang="en-AU" dirty="0">
                <a:solidFill>
                  <a:srgbClr val="FF0000"/>
                </a:solidFill>
              </a:rPr>
              <a:t>detected</a:t>
            </a:r>
            <a:r>
              <a:rPr lang="en-AU" dirty="0"/>
              <a:t> and appropriate </a:t>
            </a:r>
            <a:r>
              <a:rPr lang="en-AU" dirty="0">
                <a:solidFill>
                  <a:srgbClr val="FF0000"/>
                </a:solidFill>
              </a:rPr>
              <a:t>responses</a:t>
            </a:r>
            <a:r>
              <a:rPr lang="en-AU" dirty="0"/>
              <a:t> occur via </a:t>
            </a:r>
            <a:r>
              <a:rPr lang="en-AU" dirty="0">
                <a:solidFill>
                  <a:srgbClr val="FF0000"/>
                </a:solidFill>
              </a:rPr>
              <a:t>negative feedback</a:t>
            </a:r>
          </a:p>
          <a:p>
            <a:pPr marL="0" indent="0">
              <a:buNone/>
            </a:pPr>
            <a:endParaRPr lang="en-AU" dirty="0">
              <a:solidFill>
                <a:srgbClr val="FF0000"/>
              </a:solidFill>
            </a:endParaRPr>
          </a:p>
          <a:p>
            <a:pPr lvl="0"/>
            <a:r>
              <a:rPr lang="en-AU" dirty="0"/>
              <a:t>Conduct investigations, including using models of homeostasis, safely, competently and methodically for valid and reliable collection of data</a:t>
            </a:r>
          </a:p>
          <a:p>
            <a:pPr marL="0" indent="0">
              <a:buNone/>
            </a:pPr>
            <a:r>
              <a:rPr lang="en-AU" dirty="0"/>
              <a:t> </a:t>
            </a:r>
          </a:p>
          <a:p>
            <a:pPr lvl="0"/>
            <a:r>
              <a:rPr lang="en-AU" dirty="0"/>
              <a:t>Changes in an organism’s metabolic activity, in addition to structural features and changes in physiological processes and behaviour, enable the organism to maintain its internal environment within tolerance limits (temperature, nitrogenous waste, water, salts, and gases)</a:t>
            </a:r>
          </a:p>
          <a:p>
            <a:endParaRPr lang="en-AU" dirty="0"/>
          </a:p>
        </p:txBody>
      </p:sp>
    </p:spTree>
    <p:extLst>
      <p:ext uri="{BB962C8B-B14F-4D97-AF65-F5344CB8AC3E}">
        <p14:creationId xmlns:p14="http://schemas.microsoft.com/office/powerpoint/2010/main" val="1433620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Activities</a:t>
            </a:r>
          </a:p>
        </p:txBody>
      </p:sp>
      <p:sp>
        <p:nvSpPr>
          <p:cNvPr id="3" name="Content Placeholder 2"/>
          <p:cNvSpPr>
            <a:spLocks noGrp="1"/>
          </p:cNvSpPr>
          <p:nvPr>
            <p:ph idx="1"/>
          </p:nvPr>
        </p:nvSpPr>
        <p:spPr/>
        <p:txBody>
          <a:bodyPr/>
          <a:lstStyle/>
          <a:p>
            <a:r>
              <a:rPr lang="en-AU" dirty="0"/>
              <a:t>Biology WA Units 3 &amp; 4</a:t>
            </a:r>
          </a:p>
          <a:p>
            <a:pPr lvl="1"/>
            <a:r>
              <a:rPr lang="en-AU" dirty="0"/>
              <a:t>Set 10.1 pg. 337 Q1, 3 &amp; 7</a:t>
            </a:r>
          </a:p>
          <a:p>
            <a:r>
              <a:rPr lang="en-AU" dirty="0" err="1"/>
              <a:t>Biozones</a:t>
            </a:r>
            <a:endParaRPr lang="en-AU" dirty="0"/>
          </a:p>
          <a:p>
            <a:pPr lvl="1"/>
            <a:r>
              <a:rPr lang="en-AU" dirty="0"/>
              <a:t>40 Maintaining Homeostasis</a:t>
            </a:r>
          </a:p>
          <a:p>
            <a:pPr lvl="1"/>
            <a:r>
              <a:rPr lang="en-AU" dirty="0"/>
              <a:t>41 Detecting Change</a:t>
            </a:r>
          </a:p>
          <a:p>
            <a:pPr lvl="1"/>
            <a:r>
              <a:rPr lang="en-AU" dirty="0"/>
              <a:t>44 Types of Cell Signalling</a:t>
            </a:r>
          </a:p>
          <a:p>
            <a:pPr lvl="1"/>
            <a:r>
              <a:rPr lang="en-AU" dirty="0"/>
              <a:t>51 Hormonal Regulation</a:t>
            </a:r>
          </a:p>
          <a:p>
            <a:pPr lvl="1"/>
            <a:r>
              <a:rPr lang="en-AU" dirty="0"/>
              <a:t>54 Nervous Regulatory Systems</a:t>
            </a:r>
          </a:p>
          <a:p>
            <a:pPr lvl="1"/>
            <a:r>
              <a:rPr lang="en-AU" dirty="0"/>
              <a:t>64 The Homeostatic Role of Blood</a:t>
            </a:r>
          </a:p>
          <a:p>
            <a:pPr marL="457200" lvl="1" indent="0">
              <a:buNone/>
            </a:pPr>
            <a:endParaRPr lang="en-AU" dirty="0"/>
          </a:p>
        </p:txBody>
      </p:sp>
    </p:spTree>
    <p:extLst>
      <p:ext uri="{BB962C8B-B14F-4D97-AF65-F5344CB8AC3E}">
        <p14:creationId xmlns:p14="http://schemas.microsoft.com/office/powerpoint/2010/main" val="3050196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676401"/>
            <a:ext cx="10178322" cy="3593591"/>
          </a:xfrm>
        </p:spPr>
        <p:txBody>
          <a:bodyPr>
            <a:noAutofit/>
          </a:bodyPr>
          <a:lstStyle/>
          <a:p>
            <a:r>
              <a:rPr lang="en-AU" sz="2400" dirty="0"/>
              <a:t>Can be Positive or Negative</a:t>
            </a:r>
          </a:p>
          <a:p>
            <a:r>
              <a:rPr lang="en-AU" sz="2400" dirty="0"/>
              <a:t>Mechanisms where the response counteracts the stimulus are referred to as a </a:t>
            </a:r>
            <a:r>
              <a:rPr lang="en-AU" sz="2400" dirty="0">
                <a:solidFill>
                  <a:schemeClr val="accent1"/>
                </a:solidFill>
              </a:rPr>
              <a:t>negative feedback</a:t>
            </a:r>
          </a:p>
          <a:p>
            <a:pPr lvl="1"/>
            <a:r>
              <a:rPr lang="en-AU" sz="2400" dirty="0"/>
              <a:t>Almost all homeostatic control mechanisms are negative feedback mechanisms</a:t>
            </a:r>
          </a:p>
          <a:p>
            <a:r>
              <a:rPr lang="en-AU" sz="2400" dirty="0"/>
              <a:t>In </a:t>
            </a:r>
            <a:r>
              <a:rPr lang="en-AU" sz="2400" dirty="0">
                <a:solidFill>
                  <a:schemeClr val="accent1"/>
                </a:solidFill>
              </a:rPr>
              <a:t>Positive Feedback</a:t>
            </a:r>
            <a:r>
              <a:rPr lang="en-AU" sz="2400" dirty="0"/>
              <a:t> Mechanisms the response enhances the original stimulus</a:t>
            </a:r>
          </a:p>
          <a:p>
            <a:pPr lvl="1"/>
            <a:r>
              <a:rPr lang="en-AU" sz="2400" dirty="0"/>
              <a:t>Example: child birth. During labour, a hormone called oxytocin is released which intensifies &amp; speeds up contractions. The increase in contractions causes more oxytocin to be released</a:t>
            </a:r>
          </a:p>
          <a:p>
            <a:r>
              <a:rPr lang="en-AU" sz="2600" dirty="0">
                <a:hlinkClick r:id="rId3"/>
              </a:rPr>
              <a:t>https://www.youtube.com/watch?v=Iz0Q9nTZCw4&amp;list=PLsMs3sjjy-pCcR8l3ohnIUhIiCwEjQB6K&amp;index=60&amp;t=13s</a:t>
            </a:r>
            <a:r>
              <a:rPr lang="en-AU" sz="2600" dirty="0"/>
              <a:t> </a:t>
            </a:r>
          </a:p>
        </p:txBody>
      </p:sp>
      <p:sp>
        <p:nvSpPr>
          <p:cNvPr id="6" name="Title 1">
            <a:extLst>
              <a:ext uri="{FF2B5EF4-FFF2-40B4-BE49-F238E27FC236}">
                <a16:creationId xmlns:a16="http://schemas.microsoft.com/office/drawing/2014/main" id="{631E10CD-4487-D447-948E-C9EF44FCED84}"/>
              </a:ext>
            </a:extLst>
          </p:cNvPr>
          <p:cNvSpPr txBox="1">
            <a:spLocks noGrp="1"/>
          </p:cNvSpPr>
          <p:nvPr>
            <p:ph type="title"/>
          </p:nvPr>
        </p:nvSpPr>
        <p:spPr>
          <a:xfrm>
            <a:off x="1251678" y="472326"/>
            <a:ext cx="11190158"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12: </a:t>
            </a:r>
            <a:r>
              <a:rPr lang="en-AU" sz="3000" b="1" dirty="0">
                <a:latin typeface="+mn-lt"/>
              </a:rPr>
              <a:t>Define negative &amp; Positive feedback</a:t>
            </a:r>
            <a:r>
              <a:rPr lang="en-AU" sz="3000" dirty="0"/>
              <a:t/>
            </a:r>
            <a:br>
              <a:rPr lang="en-AU" sz="3000" dirty="0"/>
            </a:br>
            <a:r>
              <a:rPr lang="en-AU" sz="3000" dirty="0">
                <a:latin typeface="Calibri" panose="020F0502020204030204" pitchFamily="34" charset="0"/>
                <a:ea typeface="Calibri" panose="020F0502020204030204" pitchFamily="34" charset="0"/>
                <a:cs typeface="Times New Roman" panose="02020603050405020304" pitchFamily="18" charset="0"/>
              </a:rPr>
              <a:t/>
            </a:r>
            <a:br>
              <a:rPr lang="en-AU"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2470601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323771" y="131081"/>
            <a:ext cx="6072324" cy="6683377"/>
          </a:xfrm>
          <a:prstGeom prst="rect">
            <a:avLst/>
          </a:prstGeom>
        </p:spPr>
      </p:pic>
    </p:spTree>
    <p:extLst>
      <p:ext uri="{BB962C8B-B14F-4D97-AF65-F5344CB8AC3E}">
        <p14:creationId xmlns:p14="http://schemas.microsoft.com/office/powerpoint/2010/main" val="1548209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4"/>
          <p:cNvSpPr txBox="1">
            <a:spLocks noChangeArrowheads="1"/>
          </p:cNvSpPr>
          <p:nvPr/>
        </p:nvSpPr>
        <p:spPr bwMode="auto">
          <a:xfrm>
            <a:off x="7315200" y="4786313"/>
            <a:ext cx="249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26628" name="TextBox 3"/>
          <p:cNvSpPr txBox="1">
            <a:spLocks noChangeArrowheads="1"/>
          </p:cNvSpPr>
          <p:nvPr/>
        </p:nvSpPr>
        <p:spPr bwMode="auto">
          <a:xfrm>
            <a:off x="1251678" y="1598613"/>
            <a:ext cx="999990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rPr>
              <a:t>A </a:t>
            </a:r>
            <a:r>
              <a:rPr kumimoji="0" lang="en-AU" altLang="en-US" sz="2400" b="1" i="0" u="none" strike="noStrike" kern="1200" cap="none" spc="0" normalizeH="0" baseline="0" noProof="0" dirty="0">
                <a:ln>
                  <a:noFill/>
                </a:ln>
                <a:solidFill>
                  <a:srgbClr val="53AE6E"/>
                </a:solidFill>
                <a:effectLst/>
                <a:uLnTx/>
                <a:uFillTx/>
                <a:latin typeface="Gill Sans MT" panose="020B0502020104020203"/>
                <a:ea typeface="MS PGothic" panose="020B0600070205080204" pitchFamily="34" charset="-128"/>
                <a:cs typeface="+mn-cs"/>
              </a:rPr>
              <a:t>negative feedback loop </a:t>
            </a:r>
            <a:r>
              <a:rPr kumimoji="0" lang="en-AU"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rPr>
              <a:t>(or model) is a homeostatic process that changes the direction of a stimulus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rPr>
              <a:t>The stimulus initially deviates away from normal.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rPr>
              <a:t>A negative feedback loop will always reduce the stimulus.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rPr>
              <a:t>Negative feedback can be modelled using a flow diagram.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rPr>
              <a:t>The </a:t>
            </a:r>
            <a:r>
              <a:rPr kumimoji="0" lang="en-AU" alt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S PGothic" panose="020B0600070205080204" pitchFamily="34" charset="-128"/>
                <a:cs typeface="+mn-cs"/>
              </a:rPr>
              <a:t>negative feedback model is represented as a cycle but, in reality, the mechanism is only cyclic if a stimulus continuously occurs after negative feedback.</a:t>
            </a:r>
          </a:p>
        </p:txBody>
      </p:sp>
      <p:sp>
        <p:nvSpPr>
          <p:cNvPr id="7" name="Title 1">
            <a:extLst>
              <a:ext uri="{FF2B5EF4-FFF2-40B4-BE49-F238E27FC236}">
                <a16:creationId xmlns:a16="http://schemas.microsoft.com/office/drawing/2014/main" id="{3E911176-3826-4C48-8006-7327F1F0F5A6}"/>
              </a:ext>
            </a:extLst>
          </p:cNvPr>
          <p:cNvSpPr txBox="1">
            <a:spLocks noGrp="1"/>
          </p:cNvSpPr>
          <p:nvPr>
            <p:ph type="title"/>
          </p:nvPr>
        </p:nvSpPr>
        <p:spPr>
          <a:xfrm>
            <a:off x="1251678" y="472326"/>
            <a:ext cx="11190158"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12: </a:t>
            </a:r>
            <a:r>
              <a:rPr lang="en-AU" sz="3000" b="1" dirty="0">
                <a:latin typeface="+mn-lt"/>
              </a:rPr>
              <a:t>Define negative &amp; Positive feedback</a:t>
            </a:r>
            <a:r>
              <a:rPr lang="en-AU" sz="3000" dirty="0"/>
              <a:t/>
            </a:r>
            <a:br>
              <a:rPr lang="en-AU" sz="3000" dirty="0"/>
            </a:br>
            <a:r>
              <a:rPr lang="en-AU" sz="3000" dirty="0">
                <a:latin typeface="Calibri" panose="020F0502020204030204" pitchFamily="34" charset="0"/>
                <a:ea typeface="Calibri" panose="020F0502020204030204" pitchFamily="34" charset="0"/>
                <a:cs typeface="Times New Roman" panose="02020603050405020304" pitchFamily="18" charset="0"/>
              </a:rPr>
              <a:t/>
            </a:r>
            <a:br>
              <a:rPr lang="en-AU"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422758253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1902-68A1-4F4F-9E19-21F8F8F4F4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796712-F9C0-424C-8422-B1C5888EB5EB}"/>
              </a:ext>
            </a:extLst>
          </p:cNvPr>
          <p:cNvSpPr>
            <a:spLocks noGrp="1"/>
          </p:cNvSpPr>
          <p:nvPr>
            <p:ph idx="1"/>
          </p:nvPr>
        </p:nvSpPr>
        <p:spPr/>
        <p:txBody>
          <a:bodyPr/>
          <a:lstStyle/>
          <a:p>
            <a:endParaRPr lang="en-US"/>
          </a:p>
        </p:txBody>
      </p:sp>
      <p:pic>
        <p:nvPicPr>
          <p:cNvPr id="2050" name="Picture 2" descr="12 ATAR Human Biology: Stimulus response model">
            <a:extLst>
              <a:ext uri="{FF2B5EF4-FFF2-40B4-BE49-F238E27FC236}">
                <a16:creationId xmlns:a16="http://schemas.microsoft.com/office/drawing/2014/main" id="{584BE20C-A9DB-364F-9F36-613DCEB0D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678" y="1327150"/>
            <a:ext cx="10515600"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63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4"/>
          <p:cNvSpPr txBox="1">
            <a:spLocks noChangeArrowheads="1"/>
          </p:cNvSpPr>
          <p:nvPr/>
        </p:nvSpPr>
        <p:spPr bwMode="auto">
          <a:xfrm>
            <a:off x="7315200" y="4786313"/>
            <a:ext cx="249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graphicFrame>
        <p:nvGraphicFramePr>
          <p:cNvPr id="10" name="Table 9"/>
          <p:cNvGraphicFramePr>
            <a:graphicFrameLocks noGrp="1"/>
          </p:cNvGraphicFramePr>
          <p:nvPr>
            <p:extLst/>
          </p:nvPr>
        </p:nvGraphicFramePr>
        <p:xfrm>
          <a:off x="1001842" y="2433159"/>
          <a:ext cx="10690486" cy="3498495"/>
        </p:xfrm>
        <a:graphic>
          <a:graphicData uri="http://schemas.openxmlformats.org/drawingml/2006/table">
            <a:tbl>
              <a:tblPr firstRow="1" bandRow="1">
                <a:tableStyleId>{5C22544A-7EE6-4342-B048-85BDC9FD1C3A}</a:tableStyleId>
              </a:tblPr>
              <a:tblGrid>
                <a:gridCol w="2427534">
                  <a:extLst>
                    <a:ext uri="{9D8B030D-6E8A-4147-A177-3AD203B41FA5}">
                      <a16:colId xmlns:a16="http://schemas.microsoft.com/office/drawing/2014/main" val="20000"/>
                    </a:ext>
                  </a:extLst>
                </a:gridCol>
                <a:gridCol w="8262952">
                  <a:extLst>
                    <a:ext uri="{9D8B030D-6E8A-4147-A177-3AD203B41FA5}">
                      <a16:colId xmlns:a16="http://schemas.microsoft.com/office/drawing/2014/main" val="20001"/>
                    </a:ext>
                  </a:extLst>
                </a:gridCol>
              </a:tblGrid>
              <a:tr h="541899">
                <a:tc>
                  <a:txBody>
                    <a:bodyPr/>
                    <a:lstStyle/>
                    <a:p>
                      <a:r>
                        <a:rPr lang="en-AU" sz="2200" dirty="0"/>
                        <a:t>Part of model</a:t>
                      </a:r>
                    </a:p>
                  </a:txBody>
                  <a:tcPr marL="91460" marR="91460" marT="45726" marB="45726"/>
                </a:tc>
                <a:tc>
                  <a:txBody>
                    <a:bodyPr/>
                    <a:lstStyle/>
                    <a:p>
                      <a:r>
                        <a:rPr lang="en-AU" sz="2200" dirty="0"/>
                        <a:t>What it</a:t>
                      </a:r>
                      <a:r>
                        <a:rPr lang="en-AU" sz="2200" baseline="0" dirty="0"/>
                        <a:t> is and what it does</a:t>
                      </a:r>
                      <a:endParaRPr lang="en-AU" sz="2200" dirty="0"/>
                    </a:p>
                  </a:txBody>
                  <a:tcPr marL="91460" marR="91460" marT="45726" marB="45726"/>
                </a:tc>
                <a:extLst>
                  <a:ext uri="{0D108BD9-81ED-4DB2-BD59-A6C34878D82A}">
                    <a16:rowId xmlns:a16="http://schemas.microsoft.com/office/drawing/2014/main" val="10000"/>
                  </a:ext>
                </a:extLst>
              </a:tr>
              <a:tr h="995560">
                <a:tc>
                  <a:txBody>
                    <a:bodyPr/>
                    <a:lstStyle/>
                    <a:p>
                      <a:r>
                        <a:rPr lang="en-AU" sz="2200" b="0" i="0" u="none" strike="noStrike" kern="1200" baseline="0" dirty="0">
                          <a:solidFill>
                            <a:schemeClr val="dk1"/>
                          </a:solidFill>
                          <a:latin typeface="+mn-lt"/>
                          <a:ea typeface="+mn-ea"/>
                          <a:cs typeface="+mn-cs"/>
                        </a:rPr>
                        <a:t>Stimulus</a:t>
                      </a:r>
                      <a:endParaRPr lang="en-AU" sz="2200" dirty="0"/>
                    </a:p>
                  </a:txBody>
                  <a:tcPr marL="91460" marR="91460" marT="45726" marB="45726"/>
                </a:tc>
                <a:tc>
                  <a:txBody>
                    <a:bodyPr/>
                    <a:lstStyle/>
                    <a:p>
                      <a:r>
                        <a:rPr lang="en-GB" sz="2200" b="0" i="0" u="none" strike="noStrike" kern="1200" baseline="0" dirty="0">
                          <a:solidFill>
                            <a:schemeClr val="dk1"/>
                          </a:solidFill>
                          <a:latin typeface="+mn-lt"/>
                          <a:ea typeface="+mn-ea"/>
                          <a:cs typeface="+mn-cs"/>
                        </a:rPr>
                        <a:t>A change in one of the internal or external environmental factors that is detected by a receptor. The change involves a deviation away from the normal/optimal </a:t>
                      </a:r>
                      <a:r>
                        <a:rPr lang="en-AU" sz="2200" b="0" i="0" u="none" strike="noStrike" kern="1200" baseline="0" dirty="0">
                          <a:solidFill>
                            <a:schemeClr val="dk1"/>
                          </a:solidFill>
                          <a:latin typeface="+mn-lt"/>
                          <a:ea typeface="+mn-ea"/>
                          <a:cs typeface="+mn-cs"/>
                        </a:rPr>
                        <a:t>value.</a:t>
                      </a:r>
                      <a:endParaRPr lang="en-AU" sz="2200" dirty="0"/>
                    </a:p>
                  </a:txBody>
                  <a:tcPr marL="91460" marR="91460" marT="45726" marB="45726"/>
                </a:tc>
                <a:extLst>
                  <a:ext uri="{0D108BD9-81ED-4DB2-BD59-A6C34878D82A}">
                    <a16:rowId xmlns:a16="http://schemas.microsoft.com/office/drawing/2014/main" val="10001"/>
                  </a:ext>
                </a:extLst>
              </a:tr>
              <a:tr h="700579">
                <a:tc>
                  <a:txBody>
                    <a:bodyPr/>
                    <a:lstStyle/>
                    <a:p>
                      <a:r>
                        <a:rPr lang="en-AU" sz="2200" b="0" i="0" u="none" strike="noStrike" kern="1200" baseline="0" dirty="0">
                          <a:solidFill>
                            <a:schemeClr val="dk1"/>
                          </a:solidFill>
                          <a:latin typeface="+mn-lt"/>
                          <a:ea typeface="+mn-ea"/>
                          <a:cs typeface="+mn-cs"/>
                        </a:rPr>
                        <a:t>Receptor</a:t>
                      </a:r>
                      <a:endParaRPr lang="en-AU" sz="2200" dirty="0"/>
                    </a:p>
                  </a:txBody>
                  <a:tcPr marL="91460" marR="91460" marT="45726" marB="45726"/>
                </a:tc>
                <a:tc>
                  <a:txBody>
                    <a:bodyPr/>
                    <a:lstStyle/>
                    <a:p>
                      <a:r>
                        <a:rPr lang="en-GB" sz="2200" b="0" i="0" u="none" strike="noStrike" kern="1200" baseline="0" dirty="0">
                          <a:solidFill>
                            <a:schemeClr val="dk1"/>
                          </a:solidFill>
                          <a:latin typeface="+mn-lt"/>
                          <a:ea typeface="+mn-ea"/>
                          <a:cs typeface="+mn-cs"/>
                        </a:rPr>
                        <a:t>The cell or tissue that detects the stimulus (change in the environment). The receptor may be internal or external.</a:t>
                      </a:r>
                      <a:endParaRPr lang="en-AU" sz="2200" dirty="0"/>
                    </a:p>
                  </a:txBody>
                  <a:tcPr marL="91460" marR="91460" marT="45726" marB="45726"/>
                </a:tc>
                <a:extLst>
                  <a:ext uri="{0D108BD9-81ED-4DB2-BD59-A6C34878D82A}">
                    <a16:rowId xmlns:a16="http://schemas.microsoft.com/office/drawing/2014/main" val="10002"/>
                  </a:ext>
                </a:extLst>
              </a:tr>
              <a:tr h="1001662">
                <a:tc>
                  <a:txBody>
                    <a:bodyPr/>
                    <a:lstStyle/>
                    <a:p>
                      <a:r>
                        <a:rPr lang="en-AU" sz="2200" b="0" i="0" u="none" strike="noStrike" kern="1200" baseline="0" dirty="0">
                          <a:solidFill>
                            <a:schemeClr val="dk1"/>
                          </a:solidFill>
                          <a:latin typeface="+mn-lt"/>
                          <a:ea typeface="+mn-ea"/>
                          <a:cs typeface="+mn-cs"/>
                        </a:rPr>
                        <a:t>Coordinating centre (modulator)</a:t>
                      </a:r>
                      <a:endParaRPr lang="en-AU" sz="2200" dirty="0"/>
                    </a:p>
                  </a:txBody>
                  <a:tcPr marL="91460" marR="91460" marT="45726" marB="45726"/>
                </a:tc>
                <a:tc>
                  <a:txBody>
                    <a:bodyPr/>
                    <a:lstStyle/>
                    <a:p>
                      <a:r>
                        <a:rPr lang="en-GB" sz="2200" b="0" i="0" u="none" strike="noStrike" kern="1200" baseline="0" dirty="0">
                          <a:solidFill>
                            <a:schemeClr val="dk1"/>
                          </a:solidFill>
                          <a:latin typeface="+mn-lt"/>
                          <a:ea typeface="+mn-ea"/>
                          <a:cs typeface="+mn-cs"/>
                        </a:rPr>
                        <a:t>(Usually the hypothalamus) receives messages from receptors (via sensory neurons), coordinates a response, then sends an instruction to an effector via </a:t>
                      </a:r>
                      <a:r>
                        <a:rPr lang="en-AU" sz="2200" b="0" i="0" u="none" strike="noStrike" kern="1200" baseline="0" dirty="0">
                          <a:solidFill>
                            <a:schemeClr val="dk1"/>
                          </a:solidFill>
                          <a:latin typeface="+mn-lt"/>
                          <a:ea typeface="+mn-ea"/>
                          <a:cs typeface="+mn-cs"/>
                        </a:rPr>
                        <a:t>motor neurons.</a:t>
                      </a:r>
                      <a:endParaRPr lang="en-AU" sz="2200" dirty="0"/>
                    </a:p>
                  </a:txBody>
                  <a:tcPr marL="91460" marR="91460" marT="45726" marB="45726"/>
                </a:tc>
                <a:extLst>
                  <a:ext uri="{0D108BD9-81ED-4DB2-BD59-A6C34878D82A}">
                    <a16:rowId xmlns:a16="http://schemas.microsoft.com/office/drawing/2014/main" val="10003"/>
                  </a:ext>
                </a:extLst>
              </a:tr>
            </a:tbl>
          </a:graphicData>
        </a:graphic>
      </p:graphicFrame>
      <p:sp>
        <p:nvSpPr>
          <p:cNvPr id="7" name="Title 1">
            <a:extLst>
              <a:ext uri="{FF2B5EF4-FFF2-40B4-BE49-F238E27FC236}">
                <a16:creationId xmlns:a16="http://schemas.microsoft.com/office/drawing/2014/main" id="{668265D9-E5AA-D941-B322-37B1B1665A80}"/>
              </a:ext>
            </a:extLst>
          </p:cNvPr>
          <p:cNvSpPr txBox="1">
            <a:spLocks noGrp="1"/>
          </p:cNvSpPr>
          <p:nvPr>
            <p:ph type="title"/>
          </p:nvPr>
        </p:nvSpPr>
        <p:spPr>
          <a:xfrm>
            <a:off x="1001842" y="926346"/>
            <a:ext cx="11190158"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13: </a:t>
            </a:r>
            <a:r>
              <a:rPr lang="en-AU" sz="3000" b="1" dirty="0">
                <a:latin typeface="+mn-lt"/>
              </a:rPr>
              <a:t>Name the parts of the negative feedback model and describe how each part works to maintain homeostasis</a:t>
            </a:r>
            <a:r>
              <a:rPr lang="en-AU" sz="3000" dirty="0"/>
              <a:t/>
            </a:r>
            <a:br>
              <a:rPr lang="en-AU" sz="3000" dirty="0"/>
            </a:br>
            <a:r>
              <a:rPr lang="en-AU" sz="3000" dirty="0">
                <a:latin typeface="Calibri" panose="020F0502020204030204" pitchFamily="34" charset="0"/>
                <a:ea typeface="Calibri" panose="020F0502020204030204" pitchFamily="34" charset="0"/>
                <a:cs typeface="Times New Roman" panose="02020603050405020304" pitchFamily="18" charset="0"/>
              </a:rPr>
              <a:t/>
            </a:r>
            <a:br>
              <a:rPr lang="en-AU"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185252899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4"/>
          <p:cNvSpPr txBox="1">
            <a:spLocks noChangeArrowheads="1"/>
          </p:cNvSpPr>
          <p:nvPr/>
        </p:nvSpPr>
        <p:spPr bwMode="auto">
          <a:xfrm>
            <a:off x="7315200" y="4786313"/>
            <a:ext cx="249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graphicFrame>
        <p:nvGraphicFramePr>
          <p:cNvPr id="10" name="Table 9"/>
          <p:cNvGraphicFramePr>
            <a:graphicFrameLocks noGrp="1"/>
          </p:cNvGraphicFramePr>
          <p:nvPr>
            <p:extLst/>
          </p:nvPr>
        </p:nvGraphicFramePr>
        <p:xfrm>
          <a:off x="1001842" y="2604490"/>
          <a:ext cx="10690486" cy="2827935"/>
        </p:xfrm>
        <a:graphic>
          <a:graphicData uri="http://schemas.openxmlformats.org/drawingml/2006/table">
            <a:tbl>
              <a:tblPr firstRow="1" bandRow="1">
                <a:tableStyleId>{5C22544A-7EE6-4342-B048-85BDC9FD1C3A}</a:tableStyleId>
              </a:tblPr>
              <a:tblGrid>
                <a:gridCol w="2427534">
                  <a:extLst>
                    <a:ext uri="{9D8B030D-6E8A-4147-A177-3AD203B41FA5}">
                      <a16:colId xmlns:a16="http://schemas.microsoft.com/office/drawing/2014/main" val="20000"/>
                    </a:ext>
                  </a:extLst>
                </a:gridCol>
                <a:gridCol w="8262952">
                  <a:extLst>
                    <a:ext uri="{9D8B030D-6E8A-4147-A177-3AD203B41FA5}">
                      <a16:colId xmlns:a16="http://schemas.microsoft.com/office/drawing/2014/main" val="20001"/>
                    </a:ext>
                  </a:extLst>
                </a:gridCol>
              </a:tblGrid>
              <a:tr h="541899">
                <a:tc>
                  <a:txBody>
                    <a:bodyPr/>
                    <a:lstStyle/>
                    <a:p>
                      <a:r>
                        <a:rPr lang="en-AU" sz="2200" dirty="0"/>
                        <a:t>Part of model</a:t>
                      </a:r>
                    </a:p>
                  </a:txBody>
                  <a:tcPr marL="91460" marR="91460" marT="45726" marB="45726"/>
                </a:tc>
                <a:tc>
                  <a:txBody>
                    <a:bodyPr/>
                    <a:lstStyle/>
                    <a:p>
                      <a:r>
                        <a:rPr lang="en-AU" sz="2200" dirty="0"/>
                        <a:t>What it</a:t>
                      </a:r>
                      <a:r>
                        <a:rPr lang="en-AU" sz="2200" baseline="0" dirty="0"/>
                        <a:t> is and what it does</a:t>
                      </a:r>
                      <a:endParaRPr lang="en-AU" sz="2200" dirty="0"/>
                    </a:p>
                  </a:txBody>
                  <a:tcPr marL="91460" marR="91460" marT="45726" marB="45726"/>
                </a:tc>
                <a:extLst>
                  <a:ext uri="{0D108BD9-81ED-4DB2-BD59-A6C34878D82A}">
                    <a16:rowId xmlns:a16="http://schemas.microsoft.com/office/drawing/2014/main" val="10000"/>
                  </a:ext>
                </a:extLst>
              </a:tr>
              <a:tr h="700579">
                <a:tc>
                  <a:txBody>
                    <a:bodyPr/>
                    <a:lstStyle/>
                    <a:p>
                      <a:r>
                        <a:rPr lang="en-AU" sz="2200" dirty="0"/>
                        <a:t>Effector</a:t>
                      </a:r>
                    </a:p>
                  </a:txBody>
                  <a:tcPr marL="91460" marR="91460" marT="45726" marB="45726"/>
                </a:tc>
                <a:tc>
                  <a:txBody>
                    <a:bodyPr/>
                    <a:lstStyle/>
                    <a:p>
                      <a:r>
                        <a:rPr lang="en-GB" sz="2200" b="0" i="0" u="none" strike="noStrike" kern="1200" baseline="0" dirty="0">
                          <a:solidFill>
                            <a:schemeClr val="dk1"/>
                          </a:solidFill>
                          <a:latin typeface="+mn-lt"/>
                          <a:ea typeface="+mn-ea"/>
                          <a:cs typeface="+mn-cs"/>
                        </a:rPr>
                        <a:t>A </a:t>
                      </a:r>
                      <a:r>
                        <a:rPr lang="en-GB" sz="2200" b="0" i="1" u="none" strike="noStrike" kern="1200" baseline="0" dirty="0">
                          <a:solidFill>
                            <a:schemeClr val="dk1"/>
                          </a:solidFill>
                          <a:latin typeface="+mn-lt"/>
                          <a:ea typeface="+mn-ea"/>
                          <a:cs typeface="+mn-cs"/>
                        </a:rPr>
                        <a:t>muscle </a:t>
                      </a:r>
                      <a:r>
                        <a:rPr lang="en-GB" sz="2200" b="0" i="0" u="none" strike="noStrike" kern="1200" baseline="0" dirty="0">
                          <a:solidFill>
                            <a:schemeClr val="dk1"/>
                          </a:solidFill>
                          <a:latin typeface="+mn-lt"/>
                          <a:ea typeface="+mn-ea"/>
                          <a:cs typeface="+mn-cs"/>
                        </a:rPr>
                        <a:t>or </a:t>
                      </a:r>
                      <a:r>
                        <a:rPr lang="en-GB" sz="2200" b="0" i="1" u="none" strike="noStrike" kern="1200" baseline="0" dirty="0">
                          <a:solidFill>
                            <a:schemeClr val="dk1"/>
                          </a:solidFill>
                          <a:latin typeface="+mn-lt"/>
                          <a:ea typeface="+mn-ea"/>
                          <a:cs typeface="+mn-cs"/>
                        </a:rPr>
                        <a:t>gland </a:t>
                      </a:r>
                      <a:r>
                        <a:rPr lang="en-GB" sz="2200" b="0" i="0" u="none" strike="noStrike" kern="1200" baseline="0" dirty="0">
                          <a:solidFill>
                            <a:schemeClr val="dk1"/>
                          </a:solidFill>
                          <a:latin typeface="+mn-lt"/>
                          <a:ea typeface="+mn-ea"/>
                          <a:cs typeface="+mn-cs"/>
                        </a:rPr>
                        <a:t>that receives the message from the control centre and carries </a:t>
                      </a:r>
                      <a:r>
                        <a:rPr lang="en-AU" sz="2200" b="0" i="0" u="none" strike="noStrike" kern="1200" baseline="0" dirty="0">
                          <a:solidFill>
                            <a:schemeClr val="dk1"/>
                          </a:solidFill>
                          <a:latin typeface="+mn-lt"/>
                          <a:ea typeface="+mn-ea"/>
                          <a:cs typeface="+mn-cs"/>
                        </a:rPr>
                        <a:t>out the response</a:t>
                      </a:r>
                      <a:endParaRPr lang="en-AU" sz="2200" dirty="0"/>
                    </a:p>
                  </a:txBody>
                  <a:tcPr marL="91460" marR="91460" marT="45726" marB="45726"/>
                </a:tc>
                <a:extLst>
                  <a:ext uri="{0D108BD9-81ED-4DB2-BD59-A6C34878D82A}">
                    <a16:rowId xmlns:a16="http://schemas.microsoft.com/office/drawing/2014/main" val="10004"/>
                  </a:ext>
                </a:extLst>
              </a:tr>
              <a:tr h="700579">
                <a:tc>
                  <a:txBody>
                    <a:bodyPr/>
                    <a:lstStyle/>
                    <a:p>
                      <a:r>
                        <a:rPr lang="en-AU" sz="2200" dirty="0"/>
                        <a:t>Response</a:t>
                      </a:r>
                    </a:p>
                  </a:txBody>
                  <a:tcPr marL="91460" marR="91460" marT="45726" marB="45726"/>
                </a:tc>
                <a:tc>
                  <a:txBody>
                    <a:bodyPr/>
                    <a:lstStyle/>
                    <a:p>
                      <a:r>
                        <a:rPr lang="en-GB" sz="2200" b="0" i="0" u="none" strike="noStrike" kern="1200" baseline="0" dirty="0">
                          <a:solidFill>
                            <a:schemeClr val="dk1"/>
                          </a:solidFill>
                          <a:latin typeface="+mn-lt"/>
                          <a:ea typeface="+mn-ea"/>
                          <a:cs typeface="+mn-cs"/>
                        </a:rPr>
                        <a:t>The action of the effector that counteracts the stimulus (i.e. the change made by </a:t>
                      </a:r>
                      <a:r>
                        <a:rPr lang="en-AU" sz="2200" b="0" i="0" u="none" strike="noStrike" kern="1200" baseline="0" dirty="0">
                          <a:solidFill>
                            <a:schemeClr val="dk1"/>
                          </a:solidFill>
                          <a:latin typeface="+mn-lt"/>
                          <a:ea typeface="+mn-ea"/>
                          <a:cs typeface="+mn-cs"/>
                        </a:rPr>
                        <a:t>the effector)</a:t>
                      </a:r>
                      <a:endParaRPr lang="en-AU" sz="2200" dirty="0"/>
                    </a:p>
                  </a:txBody>
                  <a:tcPr marL="91460" marR="91460" marT="45726" marB="45726"/>
                </a:tc>
                <a:extLst>
                  <a:ext uri="{0D108BD9-81ED-4DB2-BD59-A6C34878D82A}">
                    <a16:rowId xmlns:a16="http://schemas.microsoft.com/office/drawing/2014/main" val="10005"/>
                  </a:ext>
                </a:extLst>
              </a:tr>
              <a:tr h="700579">
                <a:tc>
                  <a:txBody>
                    <a:bodyPr/>
                    <a:lstStyle/>
                    <a:p>
                      <a:r>
                        <a:rPr lang="en-AU" sz="2200" dirty="0"/>
                        <a:t>Negative feedback</a:t>
                      </a:r>
                    </a:p>
                  </a:txBody>
                  <a:tcPr marL="91460" marR="91460" marT="45726" marB="45726"/>
                </a:tc>
                <a:tc>
                  <a:txBody>
                    <a:bodyPr/>
                    <a:lstStyle/>
                    <a:p>
                      <a:r>
                        <a:rPr lang="en-GB" sz="2200" b="0" i="0" u="none" strike="noStrike" kern="1200" baseline="0" dirty="0">
                          <a:solidFill>
                            <a:schemeClr val="dk1"/>
                          </a:solidFill>
                          <a:latin typeface="+mn-lt"/>
                          <a:ea typeface="+mn-ea"/>
                          <a:cs typeface="+mn-cs"/>
                        </a:rPr>
                        <a:t>A message that counteracts the stimulus; it returns the value back to its normal/ </a:t>
                      </a:r>
                      <a:r>
                        <a:rPr lang="en-AU" sz="2200" b="0" i="0" u="none" strike="noStrike" kern="1200" baseline="0" dirty="0">
                          <a:solidFill>
                            <a:schemeClr val="dk1"/>
                          </a:solidFill>
                          <a:latin typeface="+mn-lt"/>
                          <a:ea typeface="+mn-ea"/>
                          <a:cs typeface="+mn-cs"/>
                        </a:rPr>
                        <a:t>optimal value</a:t>
                      </a:r>
                      <a:endParaRPr lang="en-AU" sz="2200" dirty="0"/>
                    </a:p>
                  </a:txBody>
                  <a:tcPr marL="91460" marR="91460" marT="45726" marB="45726"/>
                </a:tc>
                <a:extLst>
                  <a:ext uri="{0D108BD9-81ED-4DB2-BD59-A6C34878D82A}">
                    <a16:rowId xmlns:a16="http://schemas.microsoft.com/office/drawing/2014/main" val="10006"/>
                  </a:ext>
                </a:extLst>
              </a:tr>
            </a:tbl>
          </a:graphicData>
        </a:graphic>
      </p:graphicFrame>
      <p:sp>
        <p:nvSpPr>
          <p:cNvPr id="7" name="Title 1">
            <a:extLst>
              <a:ext uri="{FF2B5EF4-FFF2-40B4-BE49-F238E27FC236}">
                <a16:creationId xmlns:a16="http://schemas.microsoft.com/office/drawing/2014/main" id="{668265D9-E5AA-D941-B322-37B1B1665A80}"/>
              </a:ext>
            </a:extLst>
          </p:cNvPr>
          <p:cNvSpPr txBox="1">
            <a:spLocks noGrp="1"/>
          </p:cNvSpPr>
          <p:nvPr>
            <p:ph type="title"/>
          </p:nvPr>
        </p:nvSpPr>
        <p:spPr>
          <a:xfrm>
            <a:off x="1001842" y="1112358"/>
            <a:ext cx="11190158" cy="1492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AU" sz="3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13: </a:t>
            </a:r>
            <a:r>
              <a:rPr lang="en-AU" sz="3000" b="1" dirty="0">
                <a:latin typeface="+mn-lt"/>
              </a:rPr>
              <a:t>Name the parts of the negative feedback model and describe how each part works to maintain homeostasis</a:t>
            </a:r>
            <a:r>
              <a:rPr lang="en-AU" sz="3000" dirty="0"/>
              <a:t/>
            </a:r>
            <a:br>
              <a:rPr lang="en-AU" sz="3000" dirty="0"/>
            </a:br>
            <a:r>
              <a:rPr lang="en-AU" sz="3000" dirty="0">
                <a:latin typeface="Calibri" panose="020F0502020204030204" pitchFamily="34" charset="0"/>
                <a:ea typeface="Calibri" panose="020F0502020204030204" pitchFamily="34" charset="0"/>
                <a:cs typeface="Times New Roman" panose="02020603050405020304" pitchFamily="18" charset="0"/>
              </a:rPr>
              <a:t/>
            </a:r>
            <a:br>
              <a:rPr lang="en-AU" sz="3000" dirty="0">
                <a:latin typeface="Calibri" panose="020F0502020204030204" pitchFamily="34" charset="0"/>
                <a:ea typeface="Calibri" panose="020F0502020204030204" pitchFamily="34" charset="0"/>
                <a:cs typeface="Times New Roman" panose="02020603050405020304" pitchFamily="18" charset="0"/>
              </a:rPr>
            </a:br>
            <a:endParaRPr lang="en-US" sz="3000" dirty="0"/>
          </a:p>
        </p:txBody>
      </p:sp>
    </p:spTree>
    <p:extLst>
      <p:ext uri="{BB962C8B-B14F-4D97-AF65-F5344CB8AC3E}">
        <p14:creationId xmlns:p14="http://schemas.microsoft.com/office/powerpoint/2010/main" val="18584307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grpSp>
        <p:nvGrpSpPr>
          <p:cNvPr id="4" name="Group 3"/>
          <p:cNvGrpSpPr/>
          <p:nvPr/>
        </p:nvGrpSpPr>
        <p:grpSpPr>
          <a:xfrm>
            <a:off x="1099185" y="198755"/>
            <a:ext cx="9993630" cy="6460490"/>
            <a:chOff x="0" y="0"/>
            <a:chExt cx="9993630" cy="6460490"/>
          </a:xfrm>
        </p:grpSpPr>
        <p:sp>
          <p:nvSpPr>
            <p:cNvPr id="5" name="Text Box 2"/>
            <p:cNvSpPr txBox="1">
              <a:spLocks noChangeArrowheads="1"/>
            </p:cNvSpPr>
            <p:nvPr/>
          </p:nvSpPr>
          <p:spPr bwMode="auto">
            <a:xfrm>
              <a:off x="0" y="0"/>
              <a:ext cx="2823210" cy="2669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STIMULUS</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53AE6E"/>
                  </a:solidFill>
                  <a:effectLst/>
                  <a:uLnTx/>
                  <a:uFillTx/>
                  <a:latin typeface="Gill Sans MT" panose="020B0502020104020203"/>
                  <a:ea typeface="+mn-ea"/>
                  <a:cs typeface="+mn-cs"/>
                </a:rPr>
                <a:t>Any change in the internal/external environment detected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53AE6E"/>
                  </a:solidFill>
                  <a:effectLst/>
                  <a:uLnTx/>
                  <a:uFillTx/>
                  <a:latin typeface="Gill Sans MT" panose="020B0502020104020203"/>
                  <a:ea typeface="+mn-ea"/>
                  <a:cs typeface="+mn-cs"/>
                </a:rPr>
                <a:t>Physical – light, heat, pressure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53AE6E"/>
                  </a:solidFill>
                  <a:effectLst/>
                  <a:uLnTx/>
                  <a:uFillTx/>
                  <a:latin typeface="Gill Sans MT" panose="020B0502020104020203"/>
                  <a:ea typeface="+mn-ea"/>
                  <a:cs typeface="+mn-cs"/>
                </a:rPr>
                <a:t>Chemical – hormone, neurotransmitters</a:t>
              </a: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3505200" y="9525"/>
              <a:ext cx="2830195"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RECEPTOR</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B0F0"/>
                  </a:solidFill>
                  <a:effectLst/>
                  <a:uLnTx/>
                  <a:uFillTx/>
                  <a:latin typeface="Gill Sans MT" panose="020B0502020104020203"/>
                  <a:ea typeface="+mn-ea"/>
                  <a:cs typeface="+mn-cs"/>
                </a:rPr>
                <a:t>Structure (cell or tissue) in the body which detects the stimuli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B0F0"/>
                  </a:solidFill>
                  <a:effectLst/>
                  <a:uLnTx/>
                  <a:uFillTx/>
                  <a:latin typeface="Gill Sans MT" panose="020B0502020104020203"/>
                  <a:ea typeface="+mn-ea"/>
                  <a:cs typeface="+mn-cs"/>
                </a:rPr>
                <a:t>Chemoreceptors, </a:t>
              </a:r>
              <a:r>
                <a:rPr kumimoji="0" lang="en-AU" sz="1800" b="0" i="0" u="none" strike="noStrike" kern="1200" cap="none" spc="0" normalizeH="0" baseline="0" noProof="0" dirty="0" err="1">
                  <a:ln>
                    <a:noFill/>
                  </a:ln>
                  <a:solidFill>
                    <a:srgbClr val="00B0F0"/>
                  </a:solidFill>
                  <a:effectLst/>
                  <a:uLnTx/>
                  <a:uFillTx/>
                  <a:latin typeface="Gill Sans MT" panose="020B0502020104020203"/>
                  <a:ea typeface="+mn-ea"/>
                  <a:cs typeface="+mn-cs"/>
                </a:rPr>
                <a:t>thermoreceptors</a:t>
              </a:r>
              <a:r>
                <a:rPr kumimoji="0" lang="en-AU" sz="1800" b="0" i="0" u="none" strike="noStrike" kern="1200" cap="none" spc="0" normalizeH="0" baseline="0" noProof="0" dirty="0">
                  <a:ln>
                    <a:noFill/>
                  </a:ln>
                  <a:solidFill>
                    <a:srgbClr val="00B0F0"/>
                  </a:solidFill>
                  <a:effectLst/>
                  <a:uLnTx/>
                  <a:uFillTx/>
                  <a:latin typeface="Gill Sans MT" panose="020B0502020104020203"/>
                  <a:ea typeface="+mn-ea"/>
                  <a:cs typeface="+mn-cs"/>
                </a:rPr>
                <a:t>, </a:t>
              </a:r>
              <a:r>
                <a:rPr kumimoji="0" lang="en-AU" sz="1800" b="0" i="0" u="none" strike="noStrike" kern="1200" cap="none" spc="0" normalizeH="0" baseline="0" noProof="0" dirty="0" err="1">
                  <a:ln>
                    <a:noFill/>
                  </a:ln>
                  <a:solidFill>
                    <a:srgbClr val="00B0F0"/>
                  </a:solidFill>
                  <a:effectLst/>
                  <a:uLnTx/>
                  <a:uFillTx/>
                  <a:latin typeface="Gill Sans MT" panose="020B0502020104020203"/>
                  <a:ea typeface="+mn-ea"/>
                  <a:cs typeface="+mn-cs"/>
                </a:rPr>
                <a:t>osmoreceptors</a:t>
              </a:r>
              <a:r>
                <a:rPr kumimoji="0" lang="en-AU" sz="1800" b="0" i="0" u="none" strike="noStrike" kern="1200" cap="none" spc="0" normalizeH="0" baseline="0" noProof="0" dirty="0">
                  <a:ln>
                    <a:noFill/>
                  </a:ln>
                  <a:solidFill>
                    <a:srgbClr val="00B0F0"/>
                  </a:solidFill>
                  <a:effectLst/>
                  <a:uLnTx/>
                  <a:uFillTx/>
                  <a:latin typeface="Gill Sans MT" panose="020B0502020104020203"/>
                  <a:ea typeface="+mn-ea"/>
                  <a:cs typeface="+mn-cs"/>
                </a:rPr>
                <a:t> mechanoreceptors, photoreceptors</a:t>
              </a: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7086600" y="9525"/>
              <a:ext cx="2903220"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MODULATOR</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2"/>
            <p:cNvSpPr txBox="1">
              <a:spLocks noChangeArrowheads="1"/>
            </p:cNvSpPr>
            <p:nvPr/>
          </p:nvSpPr>
          <p:spPr bwMode="auto">
            <a:xfrm>
              <a:off x="7134225" y="3886200"/>
              <a:ext cx="285940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EFFECTOR</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3543300" y="3886200"/>
              <a:ext cx="283019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RESPONSE</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0" i="0" u="none" strike="noStrike" kern="1200" cap="none" spc="0" normalizeH="0" baseline="0" noProof="0" dirty="0">
                  <a:ln>
                    <a:noFill/>
                  </a:ln>
                  <a:solidFill>
                    <a:srgbClr val="FF0000"/>
                  </a:solidFill>
                  <a:effectLst/>
                  <a:uLnTx/>
                  <a:uFillTx/>
                  <a:latin typeface="Gill Sans MT" panose="020B0502020104020203"/>
                  <a:ea typeface="+mn-ea"/>
                  <a:cs typeface="+mn-cs"/>
                </a:rPr>
                <a:t>Action carried out by the effector to cancel/counteract the original stimuli &amp; return to homeostasis</a:t>
              </a: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
            <p:cNvSpPr txBox="1">
              <a:spLocks noChangeArrowheads="1"/>
            </p:cNvSpPr>
            <p:nvPr/>
          </p:nvSpPr>
          <p:spPr bwMode="auto">
            <a:xfrm>
              <a:off x="57150" y="3886200"/>
              <a:ext cx="2816225" cy="25666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FEEDBACK</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GB" sz="1800" b="0" i="0" u="none" strike="noStrike" kern="1200" cap="none" spc="0" normalizeH="0" baseline="0" noProof="0" dirty="0">
                  <a:ln>
                    <a:noFill/>
                  </a:ln>
                  <a:solidFill>
                    <a:srgbClr val="F927F9"/>
                  </a:solidFill>
                  <a:effectLst/>
                  <a:uLnTx/>
                  <a:uFillTx/>
                  <a:latin typeface="Gill Sans MT" panose="020B0502020104020203"/>
                  <a:ea typeface="+mn-ea"/>
                  <a:cs typeface="+mn-cs"/>
                </a:rPr>
                <a:t>A message that counteracts the stimulus; it returns the value back to its normal/ </a:t>
              </a:r>
              <a:r>
                <a:rPr kumimoji="0" lang="en-AU" sz="1800" b="0" i="0" u="none" strike="noStrike" kern="1200" cap="none" spc="0" normalizeH="0" baseline="0" noProof="0" dirty="0">
                  <a:ln>
                    <a:noFill/>
                  </a:ln>
                  <a:solidFill>
                    <a:srgbClr val="F927F9"/>
                  </a:solidFill>
                  <a:effectLst/>
                  <a:uLnTx/>
                  <a:uFillTx/>
                  <a:latin typeface="Gill Sans MT" panose="020B0502020104020203"/>
                  <a:ea typeface="+mn-ea"/>
                  <a:cs typeface="+mn-cs"/>
                </a:rPr>
                <a:t>optimal value</a:t>
              </a: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
            <p:cNvSpPr txBox="1">
              <a:spLocks noChangeArrowheads="1"/>
            </p:cNvSpPr>
            <p:nvPr/>
          </p:nvSpPr>
          <p:spPr bwMode="auto">
            <a:xfrm>
              <a:off x="3009900" y="2867025"/>
              <a:ext cx="3897630" cy="819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100" b="1" i="0" u="none" strike="noStrike" kern="1200" cap="none" spc="0" normalizeH="0" baseline="0" noProof="0">
                  <a:ln>
                    <a:noFill/>
                  </a:ln>
                  <a:solidFill>
                    <a:srgbClr val="2E74B5"/>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ight Arrow 11"/>
            <p:cNvSpPr/>
            <p:nvPr/>
          </p:nvSpPr>
          <p:spPr>
            <a:xfrm>
              <a:off x="2914650" y="10477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Right Arrow 12"/>
            <p:cNvSpPr/>
            <p:nvPr/>
          </p:nvSpPr>
          <p:spPr>
            <a:xfrm>
              <a:off x="6410325" y="11239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ight Arrow 13"/>
            <p:cNvSpPr/>
            <p:nvPr/>
          </p:nvSpPr>
          <p:spPr>
            <a:xfrm rot="5400000">
              <a:off x="8401050" y="315277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5" name="Right Arrow 14"/>
            <p:cNvSpPr/>
            <p:nvPr/>
          </p:nvSpPr>
          <p:spPr>
            <a:xfrm rot="10800000">
              <a:off x="6505575" y="506730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6" name="Right Arrow 15"/>
            <p:cNvSpPr/>
            <p:nvPr/>
          </p:nvSpPr>
          <p:spPr>
            <a:xfrm rot="10800000">
              <a:off x="2905125" y="5076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7" name="Right Arrow 16"/>
            <p:cNvSpPr/>
            <p:nvPr/>
          </p:nvSpPr>
          <p:spPr>
            <a:xfrm rot="16200000">
              <a:off x="1038225" y="3171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32" name="Rectangle 31"/>
          <p:cNvSpPr/>
          <p:nvPr/>
        </p:nvSpPr>
        <p:spPr>
          <a:xfrm>
            <a:off x="8555248" y="920050"/>
            <a:ext cx="2164294"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7030A0"/>
                </a:solidFill>
                <a:effectLst/>
                <a:uLnTx/>
                <a:uFillTx/>
                <a:latin typeface="Gill Sans MT" panose="020B0502020104020203"/>
                <a:ea typeface="+mn-ea"/>
                <a:cs typeface="+mn-cs"/>
              </a:rPr>
              <a:t>Part of the brain which regulate the activity of the effector</a:t>
            </a:r>
          </a:p>
        </p:txBody>
      </p:sp>
      <p:sp>
        <p:nvSpPr>
          <p:cNvPr id="33" name="Rectangle 32"/>
          <p:cNvSpPr/>
          <p:nvPr/>
        </p:nvSpPr>
        <p:spPr>
          <a:xfrm>
            <a:off x="8493124" y="4665890"/>
            <a:ext cx="2752184"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FFC000"/>
                </a:solidFill>
                <a:effectLst/>
                <a:uLnTx/>
                <a:uFillTx/>
                <a:latin typeface="Gill Sans MT" panose="020B0502020104020203"/>
                <a:ea typeface="+mn-ea"/>
                <a:cs typeface="+mn-cs"/>
              </a:rPr>
              <a:t>Structure of the body which carriers out the necessary response to maintain homeostasis</a:t>
            </a:r>
          </a:p>
        </p:txBody>
      </p:sp>
    </p:spTree>
    <p:extLst>
      <p:ext uri="{BB962C8B-B14F-4D97-AF65-F5344CB8AC3E}">
        <p14:creationId xmlns:p14="http://schemas.microsoft.com/office/powerpoint/2010/main" val="280826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99185" y="198755"/>
            <a:ext cx="9993630" cy="6460490"/>
            <a:chOff x="0" y="0"/>
            <a:chExt cx="9993630" cy="6460490"/>
          </a:xfrm>
        </p:grpSpPr>
        <p:sp>
          <p:nvSpPr>
            <p:cNvPr id="5" name="Text Box 2"/>
            <p:cNvSpPr txBox="1">
              <a:spLocks noChangeArrowheads="1"/>
            </p:cNvSpPr>
            <p:nvPr/>
          </p:nvSpPr>
          <p:spPr bwMode="auto">
            <a:xfrm>
              <a:off x="0" y="0"/>
              <a:ext cx="2823210" cy="2669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20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STIMULUS</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05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Change in the environment that causes system to operate. (Above or below the normal).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05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1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3505200" y="9525"/>
              <a:ext cx="2830195"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20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RECEPTOR</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914400" marR="0" lvl="0" indent="0" algn="l" defTabSz="457200" rtl="0" eaLnBrk="1" fontAlgn="auto" latinLnBrk="0" hangingPunct="1">
                <a:lnSpc>
                  <a:spcPct val="115000"/>
                </a:lnSpc>
                <a:spcBef>
                  <a:spcPts val="0"/>
                </a:spcBef>
                <a:spcAft>
                  <a:spcPts val="1000"/>
                </a:spcAft>
                <a:buClrTx/>
                <a:buSzTx/>
                <a:buFontTx/>
                <a:buNone/>
                <a:tabLst/>
                <a:defRPr/>
              </a:pPr>
              <a:r>
                <a:rPr kumimoji="0" lang="en-AU" sz="105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Detects change</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05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1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7086600" y="9525"/>
              <a:ext cx="2903220" cy="2705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20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MODULATOR</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05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Control centre responsible for processing information received from receptor &amp; sending information to effector</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1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2"/>
            <p:cNvSpPr txBox="1">
              <a:spLocks noChangeArrowheads="1"/>
            </p:cNvSpPr>
            <p:nvPr/>
          </p:nvSpPr>
          <p:spPr bwMode="auto">
            <a:xfrm>
              <a:off x="7134225" y="3886200"/>
              <a:ext cx="285940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20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EFFECTOR</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05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Carries out response counteracting effect of stimulus</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1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3543300" y="3886200"/>
              <a:ext cx="2830195" cy="2574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20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RESPONSE</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05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Action and processes (mechanism) of the effector</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05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1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
            <p:cNvSpPr txBox="1">
              <a:spLocks noChangeArrowheads="1"/>
            </p:cNvSpPr>
            <p:nvPr/>
          </p:nvSpPr>
          <p:spPr bwMode="auto">
            <a:xfrm>
              <a:off x="57150" y="3886200"/>
              <a:ext cx="2816225" cy="25666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20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FEEDBACK</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05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Achieved because original stimulus has been changed by the response</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05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100" b="1"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
            <p:cNvSpPr txBox="1">
              <a:spLocks noChangeArrowheads="1"/>
            </p:cNvSpPr>
            <p:nvPr/>
          </p:nvSpPr>
          <p:spPr bwMode="auto">
            <a:xfrm>
              <a:off x="3009900" y="2867025"/>
              <a:ext cx="3897630" cy="819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AU" sz="1100" b="1" i="0" u="none" strike="noStrike" kern="1200" cap="none" spc="0" normalizeH="0" baseline="0" noProof="0">
                  <a:ln>
                    <a:noFill/>
                  </a:ln>
                  <a:solidFill>
                    <a:srgbClr val="2E74B5"/>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AU"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ight Arrow 11"/>
            <p:cNvSpPr/>
            <p:nvPr/>
          </p:nvSpPr>
          <p:spPr>
            <a:xfrm>
              <a:off x="2914650" y="10477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Right Arrow 12"/>
            <p:cNvSpPr/>
            <p:nvPr/>
          </p:nvSpPr>
          <p:spPr>
            <a:xfrm>
              <a:off x="6410325" y="112395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ight Arrow 13"/>
            <p:cNvSpPr/>
            <p:nvPr/>
          </p:nvSpPr>
          <p:spPr>
            <a:xfrm rot="5400000">
              <a:off x="8401050" y="315277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5" name="Right Arrow 14"/>
            <p:cNvSpPr/>
            <p:nvPr/>
          </p:nvSpPr>
          <p:spPr>
            <a:xfrm rot="10800000">
              <a:off x="6505575" y="5067300"/>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6" name="Right Arrow 15"/>
            <p:cNvSpPr/>
            <p:nvPr/>
          </p:nvSpPr>
          <p:spPr>
            <a:xfrm rot="10800000">
              <a:off x="2905125" y="5076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7" name="Right Arrow 16"/>
            <p:cNvSpPr/>
            <p:nvPr/>
          </p:nvSpPr>
          <p:spPr>
            <a:xfrm rot="16200000">
              <a:off x="1038225" y="3171825"/>
              <a:ext cx="497434" cy="19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sp>
        <p:nvSpPr>
          <p:cNvPr id="20" name="TextBox 19">
            <a:extLst>
              <a:ext uri="{FF2B5EF4-FFF2-40B4-BE49-F238E27FC236}">
                <a16:creationId xmlns:a16="http://schemas.microsoft.com/office/drawing/2014/main" id="{4DA09B1D-9EF7-D842-B91D-20EB21D97A91}"/>
              </a:ext>
            </a:extLst>
          </p:cNvPr>
          <p:cNvSpPr txBox="1"/>
          <p:nvPr/>
        </p:nvSpPr>
        <p:spPr>
          <a:xfrm>
            <a:off x="1341227" y="2868295"/>
            <a:ext cx="2810173" cy="1107996"/>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dirty="0">
                <a:ln>
                  <a:noFill/>
                </a:ln>
                <a:solidFill>
                  <a:prstClr val="black"/>
                </a:solidFill>
                <a:effectLst/>
                <a:uLnTx/>
                <a:uFillTx/>
                <a:latin typeface="Gill Sans MT" panose="020B0502020104020203"/>
                <a:ea typeface="+mn-ea"/>
                <a:cs typeface="+mn-cs"/>
              </a:rPr>
              <a:t>stimulus cancelled homeostasis is maintained</a:t>
            </a:r>
          </a:p>
        </p:txBody>
      </p:sp>
      <p:sp>
        <p:nvSpPr>
          <p:cNvPr id="21" name="TextBox 20"/>
          <p:cNvSpPr txBox="1"/>
          <p:nvPr/>
        </p:nvSpPr>
        <p:spPr>
          <a:xfrm>
            <a:off x="2836268" y="1375578"/>
            <a:ext cx="3443118" cy="769441"/>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dirty="0">
                <a:ln>
                  <a:noFill/>
                </a:ln>
                <a:solidFill>
                  <a:prstClr val="black"/>
                </a:solidFill>
                <a:effectLst/>
                <a:uLnTx/>
                <a:uFillTx/>
                <a:latin typeface="Gill Sans MT" panose="020B0502020104020203"/>
                <a:ea typeface="+mn-ea"/>
                <a:cs typeface="+mn-cs"/>
              </a:rPr>
              <a:t>Stimulus detected by a receptor</a:t>
            </a:r>
            <a:r>
              <a:rPr kumimoji="0" lang="en-AU" sz="2200" b="1" i="0" u="none" strike="noStrike" kern="1200" cap="none" spc="0" normalizeH="0" baseline="0" noProof="0" dirty="0">
                <a:ln>
                  <a:noFill/>
                </a:ln>
                <a:solidFill>
                  <a:srgbClr val="53AE6E"/>
                </a:solidFill>
                <a:effectLst/>
                <a:uLnTx/>
                <a:uFillTx/>
                <a:latin typeface="Gill Sans MT" panose="020B0502020104020203"/>
                <a:ea typeface="+mn-ea"/>
                <a:cs typeface="+mn-cs"/>
              </a:rPr>
              <a:t> </a:t>
            </a:r>
            <a:endParaRPr kumimoji="0" lang="en-AU" sz="2200" b="1"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2" name="TextBox 21"/>
          <p:cNvSpPr txBox="1"/>
          <p:nvPr/>
        </p:nvSpPr>
        <p:spPr>
          <a:xfrm>
            <a:off x="6458227" y="1947394"/>
            <a:ext cx="3664976" cy="769441"/>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dirty="0">
                <a:ln>
                  <a:noFill/>
                </a:ln>
                <a:solidFill>
                  <a:prstClr val="black"/>
                </a:solidFill>
                <a:effectLst/>
                <a:uLnTx/>
                <a:uFillTx/>
                <a:latin typeface="Gill Sans MT" panose="020B0502020104020203"/>
                <a:ea typeface="+mn-ea"/>
                <a:cs typeface="+mn-cs"/>
              </a:rPr>
              <a:t>Receptor sends message to the modulator</a:t>
            </a:r>
          </a:p>
        </p:txBody>
      </p:sp>
      <p:sp>
        <p:nvSpPr>
          <p:cNvPr id="23" name="TextBox 22"/>
          <p:cNvSpPr txBox="1"/>
          <p:nvPr/>
        </p:nvSpPr>
        <p:spPr>
          <a:xfrm rot="947530">
            <a:off x="9565586" y="458240"/>
            <a:ext cx="2523263" cy="1107996"/>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dirty="0">
                <a:ln>
                  <a:noFill/>
                </a:ln>
                <a:solidFill>
                  <a:prstClr val="black"/>
                </a:solidFill>
                <a:effectLst/>
                <a:uLnTx/>
                <a:uFillTx/>
                <a:latin typeface="Gill Sans MT" panose="020B0502020104020203"/>
                <a:ea typeface="+mn-ea"/>
                <a:cs typeface="+mn-cs"/>
              </a:rPr>
              <a:t>Modulator processes this ‘information’</a:t>
            </a:r>
          </a:p>
        </p:txBody>
      </p:sp>
      <p:sp>
        <p:nvSpPr>
          <p:cNvPr id="24" name="TextBox 23"/>
          <p:cNvSpPr txBox="1"/>
          <p:nvPr/>
        </p:nvSpPr>
        <p:spPr>
          <a:xfrm>
            <a:off x="7758227" y="3018591"/>
            <a:ext cx="4485129" cy="1107996"/>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dirty="0">
                <a:ln>
                  <a:noFill/>
                </a:ln>
                <a:solidFill>
                  <a:prstClr val="black"/>
                </a:solidFill>
                <a:effectLst/>
                <a:uLnTx/>
                <a:uFillTx/>
                <a:latin typeface="Gill Sans MT" panose="020B0502020104020203"/>
                <a:ea typeface="+mn-ea"/>
                <a:cs typeface="+mn-cs"/>
              </a:rPr>
              <a:t>When the stimulus is above a threshold, modulator sends message to the effector</a:t>
            </a:r>
          </a:p>
        </p:txBody>
      </p:sp>
      <p:sp>
        <p:nvSpPr>
          <p:cNvPr id="25" name="TextBox 24"/>
          <p:cNvSpPr txBox="1"/>
          <p:nvPr/>
        </p:nvSpPr>
        <p:spPr>
          <a:xfrm>
            <a:off x="6355975" y="5647811"/>
            <a:ext cx="3573260" cy="1107996"/>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dirty="0">
                <a:ln>
                  <a:noFill/>
                </a:ln>
                <a:solidFill>
                  <a:prstClr val="black"/>
                </a:solidFill>
                <a:effectLst/>
                <a:uLnTx/>
                <a:uFillTx/>
                <a:latin typeface="Gill Sans MT" panose="020B0502020104020203"/>
                <a:ea typeface="+mn-ea"/>
                <a:cs typeface="+mn-cs"/>
              </a:rPr>
              <a:t>Effector receives message and carries out a response</a:t>
            </a:r>
          </a:p>
        </p:txBody>
      </p:sp>
      <p:sp>
        <p:nvSpPr>
          <p:cNvPr id="26" name="TextBox 25"/>
          <p:cNvSpPr txBox="1"/>
          <p:nvPr/>
        </p:nvSpPr>
        <p:spPr>
          <a:xfrm>
            <a:off x="2510790" y="5622955"/>
            <a:ext cx="3573260" cy="1107996"/>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dirty="0">
                <a:ln>
                  <a:noFill/>
                </a:ln>
                <a:solidFill>
                  <a:prstClr val="black"/>
                </a:solidFill>
                <a:effectLst/>
                <a:uLnTx/>
                <a:uFillTx/>
                <a:latin typeface="Gill Sans MT" panose="020B0502020104020203"/>
                <a:ea typeface="+mn-ea"/>
                <a:cs typeface="+mn-cs"/>
              </a:rPr>
              <a:t>Effector receives message and carries out a response</a:t>
            </a:r>
          </a:p>
        </p:txBody>
      </p:sp>
    </p:spTree>
    <p:extLst>
      <p:ext uri="{BB962C8B-B14F-4D97-AF65-F5344CB8AC3E}">
        <p14:creationId xmlns:p14="http://schemas.microsoft.com/office/powerpoint/2010/main" val="146789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7"/>
            <a:ext cx="3384329" cy="5408839"/>
          </a:xfrm>
        </p:spPr>
        <p:txBody>
          <a:bodyPr anchor="ctr">
            <a:normAutofit/>
          </a:bodyPr>
          <a:lstStyle/>
          <a:p>
            <a:r>
              <a:rPr lang="en-AU" sz="4000" dirty="0"/>
              <a:t>Key terminology</a:t>
            </a:r>
          </a:p>
        </p:txBody>
      </p:sp>
      <p:graphicFrame>
        <p:nvGraphicFramePr>
          <p:cNvPr id="5" name="Content Placeholder 4"/>
          <p:cNvGraphicFramePr>
            <a:graphicFrameLocks noGrp="1"/>
          </p:cNvGraphicFramePr>
          <p:nvPr>
            <p:ph idx="1"/>
            <p:extLst/>
          </p:nvPr>
        </p:nvGraphicFramePr>
        <p:xfrm>
          <a:off x="4928096" y="543447"/>
          <a:ext cx="6446147" cy="5771106"/>
        </p:xfrm>
        <a:graphic>
          <a:graphicData uri="http://schemas.openxmlformats.org/drawingml/2006/table">
            <a:tbl>
              <a:tblPr firstRow="1" bandRow="1">
                <a:tableStyleId>{5C22544A-7EE6-4342-B048-85BDC9FD1C3A}</a:tableStyleId>
              </a:tblPr>
              <a:tblGrid>
                <a:gridCol w="1525269">
                  <a:extLst>
                    <a:ext uri="{9D8B030D-6E8A-4147-A177-3AD203B41FA5}">
                      <a16:colId xmlns:a16="http://schemas.microsoft.com/office/drawing/2014/main" val="2422910842"/>
                    </a:ext>
                  </a:extLst>
                </a:gridCol>
                <a:gridCol w="4920878">
                  <a:extLst>
                    <a:ext uri="{9D8B030D-6E8A-4147-A177-3AD203B41FA5}">
                      <a16:colId xmlns:a16="http://schemas.microsoft.com/office/drawing/2014/main" val="1782734378"/>
                    </a:ext>
                  </a:extLst>
                </a:gridCol>
              </a:tblGrid>
              <a:tr h="318202">
                <a:tc>
                  <a:txBody>
                    <a:bodyPr/>
                    <a:lstStyle/>
                    <a:p>
                      <a:r>
                        <a:rPr lang="en-AU" sz="1400"/>
                        <a:t>Term </a:t>
                      </a:r>
                    </a:p>
                  </a:txBody>
                  <a:tcPr marL="72318" marR="72318" marT="36159" marB="36159"/>
                </a:tc>
                <a:tc>
                  <a:txBody>
                    <a:bodyPr/>
                    <a:lstStyle/>
                    <a:p>
                      <a:r>
                        <a:rPr lang="en-AU" sz="1400"/>
                        <a:t>Definition</a:t>
                      </a:r>
                    </a:p>
                  </a:txBody>
                  <a:tcPr marL="72318" marR="72318" marT="36159" marB="36159"/>
                </a:tc>
                <a:extLst>
                  <a:ext uri="{0D108BD9-81ED-4DB2-BD59-A6C34878D82A}">
                    <a16:rowId xmlns:a16="http://schemas.microsoft.com/office/drawing/2014/main" val="2074500739"/>
                  </a:ext>
                </a:extLst>
              </a:tr>
              <a:tr h="318202">
                <a:tc>
                  <a:txBody>
                    <a:bodyPr/>
                    <a:lstStyle/>
                    <a:p>
                      <a:r>
                        <a:rPr lang="en-AU" sz="1400"/>
                        <a:t>Metabolism</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610951125"/>
                  </a:ext>
                </a:extLst>
              </a:tr>
              <a:tr h="318202">
                <a:tc>
                  <a:txBody>
                    <a:bodyPr/>
                    <a:lstStyle/>
                    <a:p>
                      <a:r>
                        <a:rPr lang="en-AU" sz="1400"/>
                        <a:t>Enzymes</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970345106"/>
                  </a:ext>
                </a:extLst>
              </a:tr>
              <a:tr h="318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Homeostasis</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844353656"/>
                  </a:ext>
                </a:extLst>
              </a:tr>
              <a:tr h="318202">
                <a:tc>
                  <a:txBody>
                    <a:bodyPr/>
                    <a:lstStyle/>
                    <a:p>
                      <a:r>
                        <a:rPr lang="en-AU" sz="1400"/>
                        <a:t>Tolerance limit</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481097144"/>
                  </a:ext>
                </a:extLst>
              </a:tr>
              <a:tr h="318202">
                <a:tc>
                  <a:txBody>
                    <a:bodyPr/>
                    <a:lstStyle/>
                    <a:p>
                      <a:r>
                        <a:rPr lang="en-AU" sz="1400"/>
                        <a:t>Biochemical pathway</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666363677"/>
                  </a:ext>
                </a:extLst>
              </a:tr>
              <a:tr h="318202">
                <a:tc>
                  <a:txBody>
                    <a:bodyPr/>
                    <a:lstStyle/>
                    <a:p>
                      <a:r>
                        <a:rPr lang="en-AU" sz="1400"/>
                        <a:t>Stimulus-response</a:t>
                      </a:r>
                      <a:r>
                        <a:rPr lang="en-AU" sz="1400" baseline="0"/>
                        <a:t> model</a:t>
                      </a:r>
                      <a:endParaRPr lang="en-AU" sz="1400"/>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863159633"/>
                  </a:ext>
                </a:extLst>
              </a:tr>
              <a:tr h="318202">
                <a:tc>
                  <a:txBody>
                    <a:bodyPr/>
                    <a:lstStyle/>
                    <a:p>
                      <a:r>
                        <a:rPr lang="en-AU" sz="1400"/>
                        <a:t>Effectors</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313898445"/>
                  </a:ext>
                </a:extLst>
              </a:tr>
              <a:tr h="318202">
                <a:tc>
                  <a:txBody>
                    <a:bodyPr/>
                    <a:lstStyle/>
                    <a:p>
                      <a:r>
                        <a:rPr lang="en-AU" sz="1400"/>
                        <a:t>Stimuli</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804847413"/>
                  </a:ext>
                </a:extLst>
              </a:tr>
              <a:tr h="318202">
                <a:tc>
                  <a:txBody>
                    <a:bodyPr/>
                    <a:lstStyle/>
                    <a:p>
                      <a:r>
                        <a:rPr lang="en-AU" sz="1400"/>
                        <a:t>receptors</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341867280"/>
                  </a:ext>
                </a:extLst>
              </a:tr>
              <a:tr h="318202">
                <a:tc>
                  <a:txBody>
                    <a:bodyPr/>
                    <a:lstStyle/>
                    <a:p>
                      <a:r>
                        <a:rPr lang="en-AU" sz="1400"/>
                        <a:t>Negative Feedback</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099138595"/>
                  </a:ext>
                </a:extLst>
              </a:tr>
              <a:tr h="318202">
                <a:tc>
                  <a:txBody>
                    <a:bodyPr/>
                    <a:lstStyle/>
                    <a:p>
                      <a:r>
                        <a:rPr lang="en-AU" sz="1400"/>
                        <a:t>Positive Feedback</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1288464466"/>
                  </a:ext>
                </a:extLst>
              </a:tr>
              <a:tr h="318202">
                <a:tc>
                  <a:txBody>
                    <a:bodyPr/>
                    <a:lstStyle/>
                    <a:p>
                      <a:r>
                        <a:rPr lang="en-AU" sz="1400"/>
                        <a:t>Stimulus</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2132786340"/>
                  </a:ext>
                </a:extLst>
              </a:tr>
              <a:tr h="318202">
                <a:tc>
                  <a:txBody>
                    <a:bodyPr/>
                    <a:lstStyle/>
                    <a:p>
                      <a:r>
                        <a:rPr lang="en-AU" sz="1400"/>
                        <a:t>Receptor</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2332656413"/>
                  </a:ext>
                </a:extLst>
              </a:tr>
              <a:tr h="318202">
                <a:tc>
                  <a:txBody>
                    <a:bodyPr/>
                    <a:lstStyle/>
                    <a:p>
                      <a:r>
                        <a:rPr lang="en-AU" sz="1400"/>
                        <a:t>Modulator</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2968151521"/>
                  </a:ext>
                </a:extLst>
              </a:tr>
              <a:tr h="318202">
                <a:tc>
                  <a:txBody>
                    <a:bodyPr/>
                    <a:lstStyle/>
                    <a:p>
                      <a:r>
                        <a:rPr lang="en-AU" sz="1400"/>
                        <a:t>Effector</a:t>
                      </a:r>
                    </a:p>
                  </a:txBody>
                  <a:tcPr marL="72318" marR="72318" marT="36159" marB="36159"/>
                </a:tc>
                <a:tc>
                  <a:txBody>
                    <a:bodyPr/>
                    <a:lstStyle/>
                    <a:p>
                      <a:endParaRPr lang="en-AU" sz="1400"/>
                    </a:p>
                  </a:txBody>
                  <a:tcPr marL="72318" marR="72318" marT="36159" marB="36159"/>
                </a:tc>
                <a:extLst>
                  <a:ext uri="{0D108BD9-81ED-4DB2-BD59-A6C34878D82A}">
                    <a16:rowId xmlns:a16="http://schemas.microsoft.com/office/drawing/2014/main" val="2974508551"/>
                  </a:ext>
                </a:extLst>
              </a:tr>
              <a:tr h="318202">
                <a:tc>
                  <a:txBody>
                    <a:bodyPr/>
                    <a:lstStyle/>
                    <a:p>
                      <a:r>
                        <a:rPr lang="en-AU" sz="1400"/>
                        <a:t>Response</a:t>
                      </a:r>
                    </a:p>
                  </a:txBody>
                  <a:tcPr marL="72318" marR="72318" marT="36159" marB="36159"/>
                </a:tc>
                <a:tc>
                  <a:txBody>
                    <a:bodyPr/>
                    <a:lstStyle/>
                    <a:p>
                      <a:endParaRPr lang="en-AU" sz="1400" dirty="0"/>
                    </a:p>
                  </a:txBody>
                  <a:tcPr marL="72318" marR="72318" marT="36159" marB="36159"/>
                </a:tc>
                <a:extLst>
                  <a:ext uri="{0D108BD9-81ED-4DB2-BD59-A6C34878D82A}">
                    <a16:rowId xmlns:a16="http://schemas.microsoft.com/office/drawing/2014/main" val="3465870470"/>
                  </a:ext>
                </a:extLst>
              </a:tr>
            </a:tbl>
          </a:graphicData>
        </a:graphic>
      </p:graphicFrame>
    </p:spTree>
    <p:extLst>
      <p:ext uri="{BB962C8B-B14F-4D97-AF65-F5344CB8AC3E}">
        <p14:creationId xmlns:p14="http://schemas.microsoft.com/office/powerpoint/2010/main" val="4193846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57DBBA-BA3E-E446-A0EA-E271FBEF7044}"/>
              </a:ext>
            </a:extLst>
          </p:cNvPr>
          <p:cNvSpPr>
            <a:spLocks noGrp="1"/>
          </p:cNvSpPr>
          <p:nvPr>
            <p:ph type="title"/>
          </p:nvPr>
        </p:nvSpPr>
        <p:spPr>
          <a:xfrm>
            <a:off x="3206043" y="1381298"/>
            <a:ext cx="7078319" cy="3311978"/>
          </a:xfrm>
        </p:spPr>
        <p:txBody>
          <a:bodyPr vert="horz" lIns="91440" tIns="45720" rIns="91440" bIns="45720" rtlCol="0" anchor="b">
            <a:normAutofit/>
          </a:bodyPr>
          <a:lstStyle/>
          <a:p>
            <a:pPr algn="ctr"/>
            <a:r>
              <a:rPr lang="en-US" sz="8000" dirty="0"/>
              <a:t>Homeostasis</a:t>
            </a:r>
          </a:p>
        </p:txBody>
      </p:sp>
      <p:sp>
        <p:nvSpPr>
          <p:cNvPr id="6" name="Text Placeholder 5">
            <a:extLst>
              <a:ext uri="{FF2B5EF4-FFF2-40B4-BE49-F238E27FC236}">
                <a16:creationId xmlns:a16="http://schemas.microsoft.com/office/drawing/2014/main" id="{1A84D8A7-259C-2141-94D3-F22E0AADEE5A}"/>
              </a:ext>
            </a:extLst>
          </p:cNvPr>
          <p:cNvSpPr>
            <a:spLocks noGrp="1"/>
          </p:cNvSpPr>
          <p:nvPr>
            <p:ph type="body" idx="1"/>
          </p:nvPr>
        </p:nvSpPr>
        <p:spPr>
          <a:xfrm>
            <a:off x="2073312" y="4693276"/>
            <a:ext cx="8045373" cy="742279"/>
          </a:xfrm>
        </p:spPr>
        <p:txBody>
          <a:bodyPr vert="horz" lIns="91440" tIns="45720" rIns="91440" bIns="45720" rtlCol="0" anchor="ctr">
            <a:normAutofit/>
          </a:bodyPr>
          <a:lstStyle/>
          <a:p>
            <a:pPr algn="ctr"/>
            <a:endParaRPr lang="en-US" sz="1800" dirty="0">
              <a:solidFill>
                <a:srgbClr val="2A1A00"/>
              </a:solidFill>
            </a:endParaRPr>
          </a:p>
        </p:txBody>
      </p:sp>
    </p:spTree>
    <p:extLst>
      <p:ext uri="{BB962C8B-B14F-4D97-AF65-F5344CB8AC3E}">
        <p14:creationId xmlns:p14="http://schemas.microsoft.com/office/powerpoint/2010/main" val="5051634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620" y="2117831"/>
            <a:ext cx="5553075" cy="41719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A414C72-C98A-B54F-B1DF-186336A8E30D}"/>
              </a:ext>
            </a:extLst>
          </p:cNvPr>
          <p:cNvSpPr txBox="1">
            <a:spLocks/>
          </p:cNvSpPr>
          <p:nvPr/>
        </p:nvSpPr>
        <p:spPr>
          <a:xfrm>
            <a:off x="1295168" y="1690142"/>
            <a:ext cx="1089683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Recap: </a:t>
            </a:r>
            <a:endParaRPr kumimoji="0" lang="en-AU"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can you remember about the following from YR 11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AU"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Requirements for life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AU"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metabolism</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AU"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enzymes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AU"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3000" b="0" i="0" u="none" strike="noStrike" kern="1200" cap="none" spc="0" normalizeH="0" baseline="0" noProof="0" dirty="0">
              <a:ln>
                <a:noFill/>
              </a:ln>
              <a:solidFill>
                <a:prstClr val="black"/>
              </a:solidFill>
              <a:effectLst/>
              <a:uLnTx/>
              <a:uFillTx/>
              <a:latin typeface="Impact" panose="020B0806030902050204"/>
              <a:ea typeface="+mj-ea"/>
              <a:cs typeface="+mj-cs"/>
            </a:endParaRPr>
          </a:p>
        </p:txBody>
      </p:sp>
    </p:spTree>
    <p:extLst>
      <p:ext uri="{BB962C8B-B14F-4D97-AF65-F5344CB8AC3E}">
        <p14:creationId xmlns:p14="http://schemas.microsoft.com/office/powerpoint/2010/main" val="3843947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metabolism</a:t>
            </a:r>
          </a:p>
        </p:txBody>
      </p:sp>
      <p:sp>
        <p:nvSpPr>
          <p:cNvPr id="3" name="Content Placeholder 2"/>
          <p:cNvSpPr>
            <a:spLocks noGrp="1"/>
          </p:cNvSpPr>
          <p:nvPr>
            <p:ph idx="1"/>
          </p:nvPr>
        </p:nvSpPr>
        <p:spPr>
          <a:xfrm>
            <a:off x="1523141" y="1632204"/>
            <a:ext cx="10178322" cy="3593591"/>
          </a:xfrm>
        </p:spPr>
        <p:txBody>
          <a:bodyPr>
            <a:noAutofit/>
          </a:bodyPr>
          <a:lstStyle/>
          <a:p>
            <a:r>
              <a:rPr lang="en-AU" sz="2400" dirty="0">
                <a:solidFill>
                  <a:srgbClr val="00B050"/>
                </a:solidFill>
              </a:rPr>
              <a:t>Metabolism</a:t>
            </a:r>
            <a:r>
              <a:rPr lang="en-AU" sz="2400" dirty="0"/>
              <a:t> – The sum total of chemical reactions in biochemical pathways that occur within an organism to maintain life</a:t>
            </a:r>
          </a:p>
          <a:p>
            <a:r>
              <a:rPr lang="en-AU" sz="2400" dirty="0">
                <a:solidFill>
                  <a:srgbClr val="00B050"/>
                </a:solidFill>
              </a:rPr>
              <a:t>Biochemical pathway </a:t>
            </a:r>
            <a:r>
              <a:rPr lang="en-AU" sz="2400" dirty="0"/>
              <a:t>– </a:t>
            </a:r>
            <a:r>
              <a:rPr lang="en-US" altLang="en-US" sz="2400" dirty="0"/>
              <a:t>A </a:t>
            </a:r>
            <a:r>
              <a:rPr lang="en-AU" altLang="en-US" sz="2400" dirty="0"/>
              <a:t>linked series of chemical reactions in living organisms</a:t>
            </a:r>
            <a:endParaRPr lang="en-AU" sz="2400" dirty="0"/>
          </a:p>
          <a:p>
            <a:r>
              <a:rPr lang="en-AU" sz="2400" dirty="0"/>
              <a:t>Require </a:t>
            </a:r>
            <a:r>
              <a:rPr lang="en-AU" sz="2400" dirty="0">
                <a:solidFill>
                  <a:srgbClr val="00B050"/>
                </a:solidFill>
              </a:rPr>
              <a:t>enzymes</a:t>
            </a:r>
            <a:r>
              <a:rPr lang="en-AU" sz="2400" dirty="0"/>
              <a:t> which are – </a:t>
            </a:r>
            <a:r>
              <a:rPr lang="en-AU" altLang="en-US" sz="2400" dirty="0"/>
              <a:t>Reusable, biological catalysts (proteins) that lower the activation</a:t>
            </a:r>
            <a:br>
              <a:rPr lang="en-AU" altLang="en-US" sz="2400" dirty="0"/>
            </a:br>
            <a:r>
              <a:rPr lang="en-AU" altLang="en-US" sz="2400" dirty="0"/>
              <a:t>energy of a chemical reaction, enabling it to proceed faster</a:t>
            </a:r>
            <a:endParaRPr lang="en-AU" sz="2400" dirty="0"/>
          </a:p>
          <a:p>
            <a:r>
              <a:rPr lang="en-AU" sz="2400" dirty="0"/>
              <a:t>Enzymes function optimally </a:t>
            </a:r>
            <a:r>
              <a:rPr lang="en-AU" sz="2400" dirty="0">
                <a:solidFill>
                  <a:srgbClr val="00B050"/>
                </a:solidFill>
              </a:rPr>
              <a:t>within tolerance limits</a:t>
            </a:r>
          </a:p>
        </p:txBody>
      </p:sp>
    </p:spTree>
    <p:extLst>
      <p:ext uri="{BB962C8B-B14F-4D97-AF65-F5344CB8AC3E}">
        <p14:creationId xmlns:p14="http://schemas.microsoft.com/office/powerpoint/2010/main" val="3967888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410648"/>
            <a:ext cx="7163660" cy="2409616"/>
          </a:xfrm>
        </p:spPr>
        <p:txBody>
          <a:bodyPr>
            <a:noAutofit/>
          </a:bodyPr>
          <a:lstStyle/>
          <a:p>
            <a:r>
              <a:rPr lang="en-AU" sz="2400" dirty="0"/>
              <a:t>Each organism has a range in which they tolerate different levels of organic and inorganic materials, pressure and temperature</a:t>
            </a:r>
          </a:p>
          <a:p>
            <a:r>
              <a:rPr lang="en-AU" altLang="en-US" sz="2400" dirty="0">
                <a:solidFill>
                  <a:schemeClr val="accent1"/>
                </a:solidFill>
              </a:rPr>
              <a:t>Homeostasis</a:t>
            </a:r>
            <a:r>
              <a:rPr lang="en-AU" altLang="en-US" sz="2400" dirty="0"/>
              <a:t> is the processes involved in maintaining a constant internal environment, within </a:t>
            </a:r>
            <a:r>
              <a:rPr lang="en-AU" altLang="en-US" sz="2400" dirty="0">
                <a:solidFill>
                  <a:schemeClr val="accent1"/>
                </a:solidFill>
              </a:rPr>
              <a:t>tolerance limits</a:t>
            </a:r>
            <a:r>
              <a:rPr lang="en-AU" altLang="en-US" sz="2400" dirty="0"/>
              <a:t> despite changes in the internal and external environment</a:t>
            </a:r>
          </a:p>
          <a:p>
            <a:pPr marL="0" indent="0">
              <a:buNone/>
            </a:pPr>
            <a:endParaRPr lang="en-AU" sz="2400" dirty="0"/>
          </a:p>
          <a:p>
            <a:pPr marL="0" indent="0">
              <a:buNone/>
            </a:pPr>
            <a:endParaRPr lang="en-AU" sz="2400" dirty="0"/>
          </a:p>
        </p:txBody>
      </p:sp>
      <p:pic>
        <p:nvPicPr>
          <p:cNvPr id="6" name="Picture 5"/>
          <p:cNvPicPr>
            <a:picLocks noChangeAspect="1"/>
          </p:cNvPicPr>
          <p:nvPr/>
        </p:nvPicPr>
        <p:blipFill>
          <a:blip r:embed="rId3"/>
          <a:stretch>
            <a:fillRect/>
          </a:stretch>
        </p:blipFill>
        <p:spPr>
          <a:xfrm>
            <a:off x="4393935" y="4483917"/>
            <a:ext cx="3404129" cy="2612669"/>
          </a:xfrm>
          <a:prstGeom prst="rect">
            <a:avLst/>
          </a:prstGeom>
        </p:spPr>
      </p:pic>
      <p:sp>
        <p:nvSpPr>
          <p:cNvPr id="7" name="Title 1">
            <a:extLst>
              <a:ext uri="{FF2B5EF4-FFF2-40B4-BE49-F238E27FC236}">
                <a16:creationId xmlns:a16="http://schemas.microsoft.com/office/drawing/2014/main" id="{D5FDC558-2F7D-5A47-844B-7E16FCD4EE34}"/>
              </a:ext>
            </a:extLst>
          </p:cNvPr>
          <p:cNvSpPr txBox="1">
            <a:spLocks/>
          </p:cNvSpPr>
          <p:nvPr/>
        </p:nvSpPr>
        <p:spPr>
          <a:xfrm>
            <a:off x="1068393" y="724848"/>
            <a:ext cx="1056397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1: </a:t>
            </a:r>
            <a:r>
              <a:rPr kumimoji="0" lang="en-AU"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Define the term homeostasis</a:t>
            </a: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3000" b="0" i="0" u="none" strike="noStrike" kern="1200" cap="none" spc="0" normalizeH="0" baseline="0" noProof="0" dirty="0">
              <a:ln>
                <a:noFill/>
              </a:ln>
              <a:solidFill>
                <a:prstClr val="black"/>
              </a:solidFill>
              <a:effectLst/>
              <a:uLnTx/>
              <a:uFillTx/>
              <a:latin typeface="Impact" panose="020B0806030902050204"/>
              <a:ea typeface="+mj-ea"/>
              <a:cs typeface="+mj-cs"/>
            </a:endParaRPr>
          </a:p>
        </p:txBody>
      </p:sp>
    </p:spTree>
    <p:extLst>
      <p:ext uri="{BB962C8B-B14F-4D97-AF65-F5344CB8AC3E}">
        <p14:creationId xmlns:p14="http://schemas.microsoft.com/office/powerpoint/2010/main" val="2348571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393" y="1695461"/>
            <a:ext cx="10563973" cy="2409616"/>
          </a:xfrm>
        </p:spPr>
        <p:txBody>
          <a:bodyPr>
            <a:noAutofit/>
          </a:bodyPr>
          <a:lstStyle/>
          <a:p>
            <a:r>
              <a:rPr lang="en-AU" sz="2400" dirty="0"/>
              <a:t>Each organism has </a:t>
            </a:r>
            <a:r>
              <a:rPr lang="en-AU" sz="2400" dirty="0">
                <a:solidFill>
                  <a:srgbClr val="2AC0A3"/>
                </a:solidFill>
              </a:rPr>
              <a:t>a range in which they tolerate different levels </a:t>
            </a:r>
            <a:r>
              <a:rPr lang="en-AU" sz="2400" dirty="0"/>
              <a:t>of organic and inorganic materials, pressure and temperature</a:t>
            </a:r>
          </a:p>
          <a:p>
            <a:r>
              <a:rPr lang="en-AU" altLang="en-US" sz="2400" dirty="0"/>
              <a:t>Organisms can survive change in a factor if it remains within the tolerance range for that factor. </a:t>
            </a:r>
          </a:p>
          <a:p>
            <a:r>
              <a:rPr lang="en-AU" altLang="en-US" sz="2400" dirty="0"/>
              <a:t>If an internal environmental factor goes outside of the tolerance range, it may be fatal for the organism.</a:t>
            </a:r>
          </a:p>
          <a:p>
            <a:endParaRPr lang="en-AU" sz="2400" dirty="0"/>
          </a:p>
          <a:p>
            <a:pPr marL="0" indent="0">
              <a:buNone/>
            </a:pPr>
            <a:endParaRPr lang="en-AU" sz="2400" dirty="0"/>
          </a:p>
          <a:p>
            <a:pPr marL="0" indent="0">
              <a:buNone/>
            </a:pPr>
            <a:endParaRPr lang="en-AU" sz="2400" dirty="0"/>
          </a:p>
        </p:txBody>
      </p:sp>
      <p:sp>
        <p:nvSpPr>
          <p:cNvPr id="7" name="Title 1">
            <a:extLst>
              <a:ext uri="{FF2B5EF4-FFF2-40B4-BE49-F238E27FC236}">
                <a16:creationId xmlns:a16="http://schemas.microsoft.com/office/drawing/2014/main" id="{D5FDC558-2F7D-5A47-844B-7E16FCD4EE34}"/>
              </a:ext>
            </a:extLst>
          </p:cNvPr>
          <p:cNvSpPr txBox="1">
            <a:spLocks/>
          </p:cNvSpPr>
          <p:nvPr/>
        </p:nvSpPr>
        <p:spPr>
          <a:xfrm>
            <a:off x="1068393" y="724848"/>
            <a:ext cx="1056397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000" b="1" i="0" u="none" strike="noStrike" kern="1200" cap="none" spc="0" normalizeH="0" baseline="0" noProof="0" dirty="0">
                <a:ln w="10160" cap="flat" cmpd="sng" algn="ctr">
                  <a:solidFill>
                    <a:srgbClr val="5B9BD5"/>
                  </a:solidFill>
                  <a:prstDash val="solid"/>
                  <a:round/>
                </a:ln>
                <a:noFill/>
                <a:effectLst>
                  <a:outerShdw blurRad="38100" dist="22860" dir="5400000" algn="tl">
                    <a:srgbClr val="000000">
                      <a:alpha val="30000"/>
                    </a:srgbClr>
                  </a:outerShdw>
                </a:effectLst>
                <a:uLnTx/>
                <a:uFillTx/>
                <a:latin typeface="Lucida Console" panose="020B0609040504020204" pitchFamily="49" charset="0"/>
                <a:ea typeface="Calibri" panose="020F0502020204030204" pitchFamily="34" charset="0"/>
                <a:cs typeface="Times New Roman" panose="02020603050405020304" pitchFamily="18" charset="0"/>
              </a:rPr>
              <a:t>Topic Question 2: </a:t>
            </a:r>
            <a:r>
              <a:rPr kumimoji="0" lang="en-AU"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Define the terms tolerance limit &amp; tolerance range</a:t>
            </a:r>
            <a: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r>
            <a:br>
              <a:rPr kumimoji="0" lang="en-AU"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3000" b="0" i="0" u="none" strike="noStrike" kern="1200" cap="none" spc="0" normalizeH="0" baseline="0" noProof="0" dirty="0">
              <a:ln>
                <a:noFill/>
              </a:ln>
              <a:solidFill>
                <a:prstClr val="black"/>
              </a:solidFill>
              <a:effectLst/>
              <a:uLnTx/>
              <a:uFillTx/>
              <a:latin typeface="Impact" panose="020B0806030902050204"/>
              <a:ea typeface="+mj-ea"/>
              <a:cs typeface="+mj-cs"/>
            </a:endParaRPr>
          </a:p>
        </p:txBody>
      </p:sp>
    </p:spTree>
    <p:extLst>
      <p:ext uri="{BB962C8B-B14F-4D97-AF65-F5344CB8AC3E}">
        <p14:creationId xmlns:p14="http://schemas.microsoft.com/office/powerpoint/2010/main" val="1739229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3"/>
          <p:cNvSpPr txBox="1">
            <a:spLocks noChangeArrowheads="1"/>
          </p:cNvSpPr>
          <p:nvPr/>
        </p:nvSpPr>
        <p:spPr bwMode="auto">
          <a:xfrm>
            <a:off x="7478713" y="58483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32770" name="Title 1"/>
          <p:cNvSpPr>
            <a:spLocks noGrp="1" noChangeArrowheads="1"/>
          </p:cNvSpPr>
          <p:nvPr>
            <p:ph type="title"/>
          </p:nvPr>
        </p:nvSpPr>
        <p:spPr>
          <a:xfrm>
            <a:off x="1251678" y="226743"/>
            <a:ext cx="10178322" cy="1492132"/>
          </a:xfrm>
        </p:spPr>
        <p:txBody>
          <a:bodyPr/>
          <a:lstStyle/>
          <a:p>
            <a:r>
              <a:rPr lang="en-AU" altLang="en-US" b="1" dirty="0"/>
              <a:t>Tolerance ranges</a:t>
            </a:r>
          </a:p>
        </p:txBody>
      </p:sp>
      <p:pic>
        <p:nvPicPr>
          <p:cNvPr id="6" name="Picture 5"/>
          <p:cNvPicPr>
            <a:picLocks noChangeAspect="1"/>
          </p:cNvPicPr>
          <p:nvPr/>
        </p:nvPicPr>
        <p:blipFill>
          <a:blip r:embed="rId3"/>
          <a:stretch>
            <a:fillRect/>
          </a:stretch>
        </p:blipFill>
        <p:spPr>
          <a:xfrm>
            <a:off x="2655193" y="1636405"/>
            <a:ext cx="6881614" cy="4396095"/>
          </a:xfrm>
          <a:prstGeom prst="rect">
            <a:avLst/>
          </a:prstGeom>
        </p:spPr>
      </p:pic>
    </p:spTree>
    <p:extLst>
      <p:ext uri="{BB962C8B-B14F-4D97-AF65-F5344CB8AC3E}">
        <p14:creationId xmlns:p14="http://schemas.microsoft.com/office/powerpoint/2010/main" val="491214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3" ma:contentTypeDescription="Create a new document." ma:contentTypeScope="" ma:versionID="99c02e9404b24da29d82897e19dd8156">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1f095fc3afc55f1869f5ccd943fb3e8c"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7AB5A7-9B48-4539-B6F5-1D0A3FBEE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75B37D-310B-48DB-AC1F-93B09CA1A9D4}">
  <ds:schemaRefs>
    <ds:schemaRef ds:uri="http://schemas.microsoft.com/sharepoint/v3/contenttype/forms"/>
  </ds:schemaRefs>
</ds:datastoreItem>
</file>

<file path=customXml/itemProps3.xml><?xml version="1.0" encoding="utf-8"?>
<ds:datastoreItem xmlns:ds="http://schemas.openxmlformats.org/officeDocument/2006/customXml" ds:itemID="{745110D1-5E3E-49B4-81CB-B013F2852846}">
  <ds:schemaRefs>
    <ds:schemaRef ds:uri="http://schemas.microsoft.com/office/2006/metadata/properties"/>
    <ds:schemaRef ds:uri="081ed5ae-0fcf-45ca-9e0f-fbac52cb9237"/>
    <ds:schemaRef ds:uri="8b1aca62-d085-4da7-a399-d54bef97b0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1694</Words>
  <Application>Microsoft Office PowerPoint</Application>
  <PresentationFormat>Widescreen</PresentationFormat>
  <Paragraphs>244</Paragraphs>
  <Slides>28</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MS PGothic</vt:lpstr>
      <vt:lpstr>Arial</vt:lpstr>
      <vt:lpstr>Calibri</vt:lpstr>
      <vt:lpstr>Gill Sans MT</vt:lpstr>
      <vt:lpstr>Impact</vt:lpstr>
      <vt:lpstr>Lucida Console</vt:lpstr>
      <vt:lpstr>Times New Roman</vt:lpstr>
      <vt:lpstr>1_Badge</vt:lpstr>
      <vt:lpstr>Badge</vt:lpstr>
      <vt:lpstr>Yr 12 atar biology</vt:lpstr>
      <vt:lpstr>Syllabus links</vt:lpstr>
      <vt:lpstr>Key terminology</vt:lpstr>
      <vt:lpstr>Homeostasis</vt:lpstr>
      <vt:lpstr>PowerPoint Presentation</vt:lpstr>
      <vt:lpstr>metabolism</vt:lpstr>
      <vt:lpstr>PowerPoint Presentation</vt:lpstr>
      <vt:lpstr>PowerPoint Presentation</vt:lpstr>
      <vt:lpstr>Tolerance ranges</vt:lpstr>
      <vt:lpstr>Topic Question 3: Give examples of internal environmental factors that organisms need to keep within a range  </vt:lpstr>
      <vt:lpstr>PowerPoint Presentation</vt:lpstr>
      <vt:lpstr>PowerPoint Presentation</vt:lpstr>
      <vt:lpstr>Topic Question 5: State how organisms maintain homeostasis </vt:lpstr>
      <vt:lpstr>PowerPoint Presentation</vt:lpstr>
      <vt:lpstr>PowerPoint Presentation</vt:lpstr>
      <vt:lpstr>PowerPoint Presentation</vt:lpstr>
      <vt:lpstr>PowerPoint Presentation</vt:lpstr>
      <vt:lpstr>PowerPoint Presentation</vt:lpstr>
      <vt:lpstr>PowerPoint Presentation</vt:lpstr>
      <vt:lpstr>Activities</vt:lpstr>
      <vt:lpstr>Topic Question 12: Define negative &amp; Positive feedback  </vt:lpstr>
      <vt:lpstr>PowerPoint Presentation</vt:lpstr>
      <vt:lpstr>Topic Question 12: Define negative &amp; Positive feedback  </vt:lpstr>
      <vt:lpstr>PowerPoint Presentation</vt:lpstr>
      <vt:lpstr>Topic Question 13: Name the parts of the negative feedback model and describe how each part works to maintain homeostasis  </vt:lpstr>
      <vt:lpstr>Topic Question 13: Name the parts of the negative feedback model and describe how each part works to maintain homeostasis  </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 12 atar biology</dc:title>
  <dc:creator>RAYNER Elizabeth [Rossmoyne Senior High School]</dc:creator>
  <cp:lastModifiedBy>RAYNER Elizabeth [Rossmoyne Senior High School]</cp:lastModifiedBy>
  <cp:revision>1</cp:revision>
  <dcterms:created xsi:type="dcterms:W3CDTF">2022-07-29T02:02:49Z</dcterms:created>
  <dcterms:modified xsi:type="dcterms:W3CDTF">2022-07-29T02:03:44Z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0x0101004FF63EC6E249DE43B3ABB3D14114859B</vt:lpwstr>
  </property>
</Properties>
</file>